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57" r:id="rId3"/>
    <p:sldId id="318" r:id="rId4"/>
    <p:sldId id="268" r:id="rId5"/>
    <p:sldId id="384" r:id="rId6"/>
    <p:sldId id="310" r:id="rId7"/>
    <p:sldId id="383" r:id="rId8"/>
    <p:sldId id="368" r:id="rId9"/>
    <p:sldId id="370" r:id="rId10"/>
    <p:sldId id="371" r:id="rId11"/>
    <p:sldId id="373" r:id="rId12"/>
    <p:sldId id="404" r:id="rId13"/>
    <p:sldId id="319" r:id="rId14"/>
    <p:sldId id="320" r:id="rId15"/>
    <p:sldId id="379" r:id="rId16"/>
    <p:sldId id="374" r:id="rId17"/>
    <p:sldId id="401" r:id="rId18"/>
    <p:sldId id="377" r:id="rId19"/>
    <p:sldId id="375" r:id="rId20"/>
    <p:sldId id="403" r:id="rId21"/>
    <p:sldId id="402" r:id="rId22"/>
    <p:sldId id="380" r:id="rId23"/>
    <p:sldId id="381" r:id="rId24"/>
    <p:sldId id="382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7" r:id="rId37"/>
    <p:sldId id="396" r:id="rId38"/>
    <p:sldId id="400" r:id="rId39"/>
    <p:sldId id="399" r:id="rId40"/>
    <p:sldId id="405" r:id="rId41"/>
    <p:sldId id="409" r:id="rId42"/>
    <p:sldId id="406" r:id="rId43"/>
    <p:sldId id="407" r:id="rId44"/>
    <p:sldId id="411" r:id="rId45"/>
    <p:sldId id="412" r:id="rId46"/>
    <p:sldId id="413" r:id="rId47"/>
    <p:sldId id="415" r:id="rId48"/>
    <p:sldId id="416" r:id="rId49"/>
    <p:sldId id="417" r:id="rId50"/>
    <p:sldId id="418" r:id="rId51"/>
    <p:sldId id="421" r:id="rId52"/>
    <p:sldId id="420" r:id="rId53"/>
    <p:sldId id="422" r:id="rId54"/>
    <p:sldId id="423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42" r:id="rId63"/>
    <p:sldId id="432" r:id="rId64"/>
    <p:sldId id="433" r:id="rId65"/>
    <p:sldId id="435" r:id="rId66"/>
    <p:sldId id="443" r:id="rId67"/>
    <p:sldId id="436" r:id="rId68"/>
    <p:sldId id="437" r:id="rId69"/>
    <p:sldId id="438" r:id="rId70"/>
    <p:sldId id="439" r:id="rId71"/>
    <p:sldId id="440" r:id="rId72"/>
    <p:sldId id="441" r:id="rId73"/>
    <p:sldId id="444" r:id="rId74"/>
    <p:sldId id="445" r:id="rId75"/>
    <p:sldId id="306" r:id="rId76"/>
    <p:sldId id="309" r:id="rId77"/>
    <p:sldId id="269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47" autoAdjust="0"/>
    <p:restoredTop sz="96424" autoAdjust="0"/>
  </p:normalViewPr>
  <p:slideViewPr>
    <p:cSldViewPr>
      <p:cViewPr varScale="1">
        <p:scale>
          <a:sx n="116" d="100"/>
          <a:sy n="116" d="100"/>
        </p:scale>
        <p:origin x="10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91FE7-668E-46A6-85A6-A4C239D17858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D69B3A-2A2A-436E-8F2E-2002C70323E5}">
      <dgm:prSet phldrT="[文本]"/>
      <dgm:spPr/>
      <dgm:t>
        <a:bodyPr/>
        <a:lstStyle/>
        <a:p>
          <a:r>
            <a:rPr lang="zh-CN" altLang="en-US" dirty="0" smtClean="0"/>
            <a:t>测量</a:t>
          </a:r>
          <a:endParaRPr lang="zh-CN" altLang="en-US" dirty="0"/>
        </a:p>
      </dgm:t>
    </dgm:pt>
    <dgm:pt modelId="{BC5235A8-A1E8-45EB-9A46-C0D140FBEC9D}" type="parTrans" cxnId="{544D52D9-7327-4081-8C86-3410F11AA2DD}">
      <dgm:prSet/>
      <dgm:spPr/>
      <dgm:t>
        <a:bodyPr/>
        <a:lstStyle/>
        <a:p>
          <a:endParaRPr lang="zh-CN" altLang="en-US"/>
        </a:p>
      </dgm:t>
    </dgm:pt>
    <dgm:pt modelId="{0D390F04-FD24-4C01-AB45-C61BB80A975F}" type="sibTrans" cxnId="{544D52D9-7327-4081-8C86-3410F11AA2DD}">
      <dgm:prSet/>
      <dgm:spPr/>
      <dgm:t>
        <a:bodyPr/>
        <a:lstStyle/>
        <a:p>
          <a:endParaRPr lang="zh-CN" altLang="en-US"/>
        </a:p>
      </dgm:t>
    </dgm:pt>
    <dgm:pt modelId="{F0D7F482-BA0C-42F9-AF5D-49242F4A1DB1}">
      <dgm:prSet phldrT="[文本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同频测量</a:t>
          </a:r>
          <a:endParaRPr lang="zh-CN" altLang="en-US" dirty="0"/>
        </a:p>
      </dgm:t>
    </dgm:pt>
    <dgm:pt modelId="{C1DD1F51-933E-4298-B43D-3C3EE5C1F590}" type="parTrans" cxnId="{E0795EDB-FDC5-40A4-9310-B01138BB3B4E}">
      <dgm:prSet/>
      <dgm:spPr/>
      <dgm:t>
        <a:bodyPr/>
        <a:lstStyle/>
        <a:p>
          <a:endParaRPr lang="zh-CN" altLang="en-US"/>
        </a:p>
      </dgm:t>
    </dgm:pt>
    <dgm:pt modelId="{E9D20576-DDEE-412A-BA08-9D5D821F4539}" type="sibTrans" cxnId="{E0795EDB-FDC5-40A4-9310-B01138BB3B4E}">
      <dgm:prSet/>
      <dgm:spPr/>
      <dgm:t>
        <a:bodyPr/>
        <a:lstStyle/>
        <a:p>
          <a:endParaRPr lang="zh-CN" altLang="en-US"/>
        </a:p>
      </dgm:t>
    </dgm:pt>
    <dgm:pt modelId="{FB632AFE-11C1-41E9-91A1-2596784A14B6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异频测量</a:t>
          </a:r>
          <a:endParaRPr lang="zh-CN" altLang="en-US" dirty="0"/>
        </a:p>
      </dgm:t>
    </dgm:pt>
    <dgm:pt modelId="{77DB5746-D001-4A2F-87E9-1EADE49C7C9B}" type="parTrans" cxnId="{06C7CD50-57C5-40BE-80F2-7725473AF914}">
      <dgm:prSet/>
      <dgm:spPr/>
      <dgm:t>
        <a:bodyPr/>
        <a:lstStyle/>
        <a:p>
          <a:endParaRPr lang="zh-CN" altLang="en-US"/>
        </a:p>
      </dgm:t>
    </dgm:pt>
    <dgm:pt modelId="{46505BDA-BF90-443B-BEBA-5D6D8865E6AE}" type="sibTrans" cxnId="{06C7CD50-57C5-40BE-80F2-7725473AF914}">
      <dgm:prSet/>
      <dgm:spPr/>
      <dgm:t>
        <a:bodyPr/>
        <a:lstStyle/>
        <a:p>
          <a:endParaRPr lang="zh-CN" altLang="en-US"/>
        </a:p>
      </dgm:t>
    </dgm:pt>
    <dgm:pt modelId="{8338BCF1-B95B-4BB8-AAC0-24E2EC2EF619}">
      <dgm:prSet phldrT="[文本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en-US" dirty="0" smtClean="0"/>
            <a:t>Inter-RAT</a:t>
          </a:r>
          <a:r>
            <a:rPr lang="zh-CN" altLang="en-US" dirty="0" smtClean="0"/>
            <a:t>测量</a:t>
          </a:r>
          <a:r>
            <a:rPr lang="en-US" altLang="zh-CN" dirty="0" smtClean="0"/>
            <a:t>(UTRA)</a:t>
          </a:r>
          <a:endParaRPr lang="zh-CN" altLang="en-US" dirty="0"/>
        </a:p>
      </dgm:t>
    </dgm:pt>
    <dgm:pt modelId="{1BEB4ECC-8CEE-4903-B181-202249334C12}" type="parTrans" cxnId="{28529ECD-2D66-4696-AA41-41EE0FF08CFA}">
      <dgm:prSet/>
      <dgm:spPr/>
      <dgm:t>
        <a:bodyPr/>
        <a:lstStyle/>
        <a:p>
          <a:endParaRPr lang="zh-CN" altLang="en-US"/>
        </a:p>
      </dgm:t>
    </dgm:pt>
    <dgm:pt modelId="{EE4C9F90-2F92-45F1-AC9C-94680BF63499}" type="sibTrans" cxnId="{28529ECD-2D66-4696-AA41-41EE0FF08CFA}">
      <dgm:prSet/>
      <dgm:spPr/>
      <dgm:t>
        <a:bodyPr/>
        <a:lstStyle/>
        <a:p>
          <a:endParaRPr lang="zh-CN" altLang="en-US"/>
        </a:p>
      </dgm:t>
    </dgm:pt>
    <dgm:pt modelId="{7725BAEF-8B36-4208-A061-F22A32D6C974}">
      <dgm:prSet phldrT="[文本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en-US" dirty="0" smtClean="0"/>
            <a:t>Inter-RAT</a:t>
          </a:r>
          <a:r>
            <a:rPr lang="zh-CN" altLang="en-US" dirty="0" smtClean="0"/>
            <a:t>测量</a:t>
          </a:r>
          <a:r>
            <a:rPr lang="en-US" altLang="zh-CN" dirty="0" smtClean="0"/>
            <a:t>(GERAN)</a:t>
          </a:r>
          <a:endParaRPr lang="zh-CN" altLang="en-US" dirty="0"/>
        </a:p>
      </dgm:t>
    </dgm:pt>
    <dgm:pt modelId="{281886FE-A63F-414D-A6DA-992AC2A06925}" type="parTrans" cxnId="{7A910489-7C21-4445-861A-AC05C0B220E6}">
      <dgm:prSet/>
      <dgm:spPr/>
      <dgm:t>
        <a:bodyPr/>
        <a:lstStyle/>
        <a:p>
          <a:endParaRPr lang="zh-CN" altLang="en-US"/>
        </a:p>
      </dgm:t>
    </dgm:pt>
    <dgm:pt modelId="{04516014-4B7D-44DB-904F-0BF74C8F990A}" type="sibTrans" cxnId="{7A910489-7C21-4445-861A-AC05C0B220E6}">
      <dgm:prSet/>
      <dgm:spPr/>
      <dgm:t>
        <a:bodyPr/>
        <a:lstStyle/>
        <a:p>
          <a:endParaRPr lang="zh-CN" altLang="en-US"/>
        </a:p>
      </dgm:t>
    </dgm:pt>
    <dgm:pt modelId="{073E3644-6985-49A9-888E-07E9B1980908}">
      <dgm:prSet phldrT="[文本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en-US" dirty="0" smtClean="0"/>
            <a:t>Inter-RAT</a:t>
          </a:r>
          <a:r>
            <a:rPr lang="zh-CN" altLang="en-US" dirty="0" smtClean="0"/>
            <a:t>测量</a:t>
          </a:r>
          <a:r>
            <a:rPr lang="en-US" altLang="zh-CN" dirty="0" smtClean="0"/>
            <a:t>(CDMA</a:t>
          </a:r>
          <a:r>
            <a:rPr lang="zh-CN" altLang="en-US" dirty="0" smtClean="0"/>
            <a:t>系列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57BBFB6D-317B-492D-87CF-C58D6CD2EED1}" type="parTrans" cxnId="{9329BDF0-D0E6-488F-8C89-426642CFBCCE}">
      <dgm:prSet/>
      <dgm:spPr/>
      <dgm:t>
        <a:bodyPr/>
        <a:lstStyle/>
        <a:p>
          <a:endParaRPr lang="zh-CN" altLang="en-US"/>
        </a:p>
      </dgm:t>
    </dgm:pt>
    <dgm:pt modelId="{0D743F07-214F-405E-A9BA-403A4B7DDA32}" type="sibTrans" cxnId="{9329BDF0-D0E6-488F-8C89-426642CFBCCE}">
      <dgm:prSet/>
      <dgm:spPr/>
      <dgm:t>
        <a:bodyPr/>
        <a:lstStyle/>
        <a:p>
          <a:endParaRPr lang="zh-CN" altLang="en-US"/>
        </a:p>
      </dgm:t>
    </dgm:pt>
    <dgm:pt modelId="{E808CE58-FCB8-4CD7-8479-A6D899F76CB3}" type="pres">
      <dgm:prSet presAssocID="{D0E91FE7-668E-46A6-85A6-A4C239D1785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F1F234-D628-406B-AE55-68C19F2338B8}" type="pres">
      <dgm:prSet presAssocID="{1BD69B3A-2A2A-436E-8F2E-2002C70323E5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43E8BF50-D178-48BF-8936-462A161FE021}" type="pres">
      <dgm:prSet presAssocID="{C1DD1F51-933E-4298-B43D-3C3EE5C1F590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F42E66E0-20B0-4075-A16B-ACA91B81F9F6}" type="pres">
      <dgm:prSet presAssocID="{C1DD1F51-933E-4298-B43D-3C3EE5C1F590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0CAFEFE3-95E9-4387-8512-4EBC28102AA0}" type="pres">
      <dgm:prSet presAssocID="{F0D7F482-BA0C-42F9-AF5D-49242F4A1DB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E2B715-70BD-4EAB-9315-48BC93EC3EB1}" type="pres">
      <dgm:prSet presAssocID="{77DB5746-D001-4A2F-87E9-1EADE49C7C9B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4DCD639B-D241-45BD-A9FD-0C4A7ADBF937}" type="pres">
      <dgm:prSet presAssocID="{77DB5746-D001-4A2F-87E9-1EADE49C7C9B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7874207B-B00D-4011-96C4-38D2EE73A2CE}" type="pres">
      <dgm:prSet presAssocID="{FB632AFE-11C1-41E9-91A1-2596784A14B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86C992-EFB4-4E0E-B997-BE34D623D5B6}" type="pres">
      <dgm:prSet presAssocID="{1BEB4ECC-8CEE-4903-B181-202249334C12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E060EC2-7AF0-4EED-9609-A2D513D1B741}" type="pres">
      <dgm:prSet presAssocID="{1BEB4ECC-8CEE-4903-B181-202249334C12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81E4A69A-4565-4DE8-9061-3F0C48AAE8BE}" type="pres">
      <dgm:prSet presAssocID="{8338BCF1-B95B-4BB8-AAC0-24E2EC2EF61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B33F0D-A218-41CB-946B-4D7C7334FF38}" type="pres">
      <dgm:prSet presAssocID="{281886FE-A63F-414D-A6DA-992AC2A06925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C857FE52-DC5D-4627-9712-174A2D74BEEC}" type="pres">
      <dgm:prSet presAssocID="{281886FE-A63F-414D-A6DA-992AC2A06925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86698C54-D5CA-4B37-8A42-A8AD692D51C2}" type="pres">
      <dgm:prSet presAssocID="{7725BAEF-8B36-4208-A061-F22A32D6C97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EFA6E1-204B-4F45-97C1-DC4D6850E8D6}" type="pres">
      <dgm:prSet presAssocID="{57BBFB6D-317B-492D-87CF-C58D6CD2EED1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C03CAE47-3354-49D9-9665-CE994030CFB3}" type="pres">
      <dgm:prSet presAssocID="{57BBFB6D-317B-492D-87CF-C58D6CD2EED1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48943EE8-858F-4603-AAE1-46064FE111F9}" type="pres">
      <dgm:prSet presAssocID="{073E3644-6985-49A9-888E-07E9B198090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82E13B-2E40-47D5-8208-EB958FA4491C}" type="presOf" srcId="{57BBFB6D-317B-492D-87CF-C58D6CD2EED1}" destId="{C1EFA6E1-204B-4F45-97C1-DC4D6850E8D6}" srcOrd="0" destOrd="0" presId="urn:microsoft.com/office/officeart/2005/8/layout/radial5"/>
    <dgm:cxn modelId="{42DB8894-EA7C-4CC5-9CD5-C1599474072C}" type="presOf" srcId="{1BEB4ECC-8CEE-4903-B181-202249334C12}" destId="{6E060EC2-7AF0-4EED-9609-A2D513D1B741}" srcOrd="1" destOrd="0" presId="urn:microsoft.com/office/officeart/2005/8/layout/radial5"/>
    <dgm:cxn modelId="{9329BDF0-D0E6-488F-8C89-426642CFBCCE}" srcId="{1BD69B3A-2A2A-436E-8F2E-2002C70323E5}" destId="{073E3644-6985-49A9-888E-07E9B1980908}" srcOrd="4" destOrd="0" parTransId="{57BBFB6D-317B-492D-87CF-C58D6CD2EED1}" sibTransId="{0D743F07-214F-405E-A9BA-403A4B7DDA32}"/>
    <dgm:cxn modelId="{E0795EDB-FDC5-40A4-9310-B01138BB3B4E}" srcId="{1BD69B3A-2A2A-436E-8F2E-2002C70323E5}" destId="{F0D7F482-BA0C-42F9-AF5D-49242F4A1DB1}" srcOrd="0" destOrd="0" parTransId="{C1DD1F51-933E-4298-B43D-3C3EE5C1F590}" sibTransId="{E9D20576-DDEE-412A-BA08-9D5D821F4539}"/>
    <dgm:cxn modelId="{D7E0FB31-ACD6-4C92-9F79-6640762B6526}" type="presOf" srcId="{073E3644-6985-49A9-888E-07E9B1980908}" destId="{48943EE8-858F-4603-AAE1-46064FE111F9}" srcOrd="0" destOrd="0" presId="urn:microsoft.com/office/officeart/2005/8/layout/radial5"/>
    <dgm:cxn modelId="{523B58B6-FBCD-40DD-A0DF-4F9DA6E0C226}" type="presOf" srcId="{77DB5746-D001-4A2F-87E9-1EADE49C7C9B}" destId="{ECE2B715-70BD-4EAB-9315-48BC93EC3EB1}" srcOrd="0" destOrd="0" presId="urn:microsoft.com/office/officeart/2005/8/layout/radial5"/>
    <dgm:cxn modelId="{E1C9CAD4-288C-40D1-9AB7-7FC225CA40F3}" type="presOf" srcId="{281886FE-A63F-414D-A6DA-992AC2A06925}" destId="{C857FE52-DC5D-4627-9712-174A2D74BEEC}" srcOrd="1" destOrd="0" presId="urn:microsoft.com/office/officeart/2005/8/layout/radial5"/>
    <dgm:cxn modelId="{302796F7-5B36-4624-926A-7195C1EE98A9}" type="presOf" srcId="{F0D7F482-BA0C-42F9-AF5D-49242F4A1DB1}" destId="{0CAFEFE3-95E9-4387-8512-4EBC28102AA0}" srcOrd="0" destOrd="0" presId="urn:microsoft.com/office/officeart/2005/8/layout/radial5"/>
    <dgm:cxn modelId="{29DD7932-72E3-430B-B32F-16CE83BD0A88}" type="presOf" srcId="{1BD69B3A-2A2A-436E-8F2E-2002C70323E5}" destId="{B8F1F234-D628-406B-AE55-68C19F2338B8}" srcOrd="0" destOrd="0" presId="urn:microsoft.com/office/officeart/2005/8/layout/radial5"/>
    <dgm:cxn modelId="{F9822719-8B7D-4025-B3DE-FFAA6CFFF854}" type="presOf" srcId="{1BEB4ECC-8CEE-4903-B181-202249334C12}" destId="{2986C992-EFB4-4E0E-B997-BE34D623D5B6}" srcOrd="0" destOrd="0" presId="urn:microsoft.com/office/officeart/2005/8/layout/radial5"/>
    <dgm:cxn modelId="{B8B4C2DA-02A5-4C19-A7B3-A66CD14FBE3B}" type="presOf" srcId="{D0E91FE7-668E-46A6-85A6-A4C239D17858}" destId="{E808CE58-FCB8-4CD7-8479-A6D899F76CB3}" srcOrd="0" destOrd="0" presId="urn:microsoft.com/office/officeart/2005/8/layout/radial5"/>
    <dgm:cxn modelId="{28529ECD-2D66-4696-AA41-41EE0FF08CFA}" srcId="{1BD69B3A-2A2A-436E-8F2E-2002C70323E5}" destId="{8338BCF1-B95B-4BB8-AAC0-24E2EC2EF619}" srcOrd="2" destOrd="0" parTransId="{1BEB4ECC-8CEE-4903-B181-202249334C12}" sibTransId="{EE4C9F90-2F92-45F1-AC9C-94680BF63499}"/>
    <dgm:cxn modelId="{FED5E299-63C7-42E4-97FB-F84178B92B50}" type="presOf" srcId="{281886FE-A63F-414D-A6DA-992AC2A06925}" destId="{13B33F0D-A218-41CB-946B-4D7C7334FF38}" srcOrd="0" destOrd="0" presId="urn:microsoft.com/office/officeart/2005/8/layout/radial5"/>
    <dgm:cxn modelId="{EB2749DB-E22A-41E5-9429-9DFB5D4CBB1D}" type="presOf" srcId="{C1DD1F51-933E-4298-B43D-3C3EE5C1F590}" destId="{43E8BF50-D178-48BF-8936-462A161FE021}" srcOrd="0" destOrd="0" presId="urn:microsoft.com/office/officeart/2005/8/layout/radial5"/>
    <dgm:cxn modelId="{F5574610-0DA1-49CC-BF61-79AED27EFA68}" type="presOf" srcId="{57BBFB6D-317B-492D-87CF-C58D6CD2EED1}" destId="{C03CAE47-3354-49D9-9665-CE994030CFB3}" srcOrd="1" destOrd="0" presId="urn:microsoft.com/office/officeart/2005/8/layout/radial5"/>
    <dgm:cxn modelId="{4D0CE294-1419-4087-BE17-B33F839179E7}" type="presOf" srcId="{8338BCF1-B95B-4BB8-AAC0-24E2EC2EF619}" destId="{81E4A69A-4565-4DE8-9061-3F0C48AAE8BE}" srcOrd="0" destOrd="0" presId="urn:microsoft.com/office/officeart/2005/8/layout/radial5"/>
    <dgm:cxn modelId="{06C7CD50-57C5-40BE-80F2-7725473AF914}" srcId="{1BD69B3A-2A2A-436E-8F2E-2002C70323E5}" destId="{FB632AFE-11C1-41E9-91A1-2596784A14B6}" srcOrd="1" destOrd="0" parTransId="{77DB5746-D001-4A2F-87E9-1EADE49C7C9B}" sibTransId="{46505BDA-BF90-443B-BEBA-5D6D8865E6AE}"/>
    <dgm:cxn modelId="{0BCE6FCD-0650-4822-A145-57B1EE34265F}" type="presOf" srcId="{7725BAEF-8B36-4208-A061-F22A32D6C974}" destId="{86698C54-D5CA-4B37-8A42-A8AD692D51C2}" srcOrd="0" destOrd="0" presId="urn:microsoft.com/office/officeart/2005/8/layout/radial5"/>
    <dgm:cxn modelId="{544D52D9-7327-4081-8C86-3410F11AA2DD}" srcId="{D0E91FE7-668E-46A6-85A6-A4C239D17858}" destId="{1BD69B3A-2A2A-436E-8F2E-2002C70323E5}" srcOrd="0" destOrd="0" parTransId="{BC5235A8-A1E8-45EB-9A46-C0D140FBEC9D}" sibTransId="{0D390F04-FD24-4C01-AB45-C61BB80A975F}"/>
    <dgm:cxn modelId="{7A910489-7C21-4445-861A-AC05C0B220E6}" srcId="{1BD69B3A-2A2A-436E-8F2E-2002C70323E5}" destId="{7725BAEF-8B36-4208-A061-F22A32D6C974}" srcOrd="3" destOrd="0" parTransId="{281886FE-A63F-414D-A6DA-992AC2A06925}" sibTransId="{04516014-4B7D-44DB-904F-0BF74C8F990A}"/>
    <dgm:cxn modelId="{2DA16F92-55B4-443C-8EF6-54FFCA237D88}" type="presOf" srcId="{77DB5746-D001-4A2F-87E9-1EADE49C7C9B}" destId="{4DCD639B-D241-45BD-A9FD-0C4A7ADBF937}" srcOrd="1" destOrd="0" presId="urn:microsoft.com/office/officeart/2005/8/layout/radial5"/>
    <dgm:cxn modelId="{C7E95A40-E515-46E7-8420-CBBD7F819B65}" type="presOf" srcId="{C1DD1F51-933E-4298-B43D-3C3EE5C1F590}" destId="{F42E66E0-20B0-4075-A16B-ACA91B81F9F6}" srcOrd="1" destOrd="0" presId="urn:microsoft.com/office/officeart/2005/8/layout/radial5"/>
    <dgm:cxn modelId="{38F107B9-4CB3-4359-88BD-87F575F71C76}" type="presOf" srcId="{FB632AFE-11C1-41E9-91A1-2596784A14B6}" destId="{7874207B-B00D-4011-96C4-38D2EE73A2CE}" srcOrd="0" destOrd="0" presId="urn:microsoft.com/office/officeart/2005/8/layout/radial5"/>
    <dgm:cxn modelId="{6304D498-F6EA-4CA1-9CC5-9D662B48B3C6}" type="presParOf" srcId="{E808CE58-FCB8-4CD7-8479-A6D899F76CB3}" destId="{B8F1F234-D628-406B-AE55-68C19F2338B8}" srcOrd="0" destOrd="0" presId="urn:microsoft.com/office/officeart/2005/8/layout/radial5"/>
    <dgm:cxn modelId="{8BEBDC92-2DC6-468B-8932-81F17D3ED0B9}" type="presParOf" srcId="{E808CE58-FCB8-4CD7-8479-A6D899F76CB3}" destId="{43E8BF50-D178-48BF-8936-462A161FE021}" srcOrd="1" destOrd="0" presId="urn:microsoft.com/office/officeart/2005/8/layout/radial5"/>
    <dgm:cxn modelId="{E616C435-9FF9-4D4C-A4A2-E0ABECD65006}" type="presParOf" srcId="{43E8BF50-D178-48BF-8936-462A161FE021}" destId="{F42E66E0-20B0-4075-A16B-ACA91B81F9F6}" srcOrd="0" destOrd="0" presId="urn:microsoft.com/office/officeart/2005/8/layout/radial5"/>
    <dgm:cxn modelId="{5D854CFE-111F-4795-95F6-7CBECA40542C}" type="presParOf" srcId="{E808CE58-FCB8-4CD7-8479-A6D899F76CB3}" destId="{0CAFEFE3-95E9-4387-8512-4EBC28102AA0}" srcOrd="2" destOrd="0" presId="urn:microsoft.com/office/officeart/2005/8/layout/radial5"/>
    <dgm:cxn modelId="{4B29FAFD-4788-49C1-9200-72B4571A593F}" type="presParOf" srcId="{E808CE58-FCB8-4CD7-8479-A6D899F76CB3}" destId="{ECE2B715-70BD-4EAB-9315-48BC93EC3EB1}" srcOrd="3" destOrd="0" presId="urn:microsoft.com/office/officeart/2005/8/layout/radial5"/>
    <dgm:cxn modelId="{CC1BE565-116A-46C9-9151-A83C561BBA79}" type="presParOf" srcId="{ECE2B715-70BD-4EAB-9315-48BC93EC3EB1}" destId="{4DCD639B-D241-45BD-A9FD-0C4A7ADBF937}" srcOrd="0" destOrd="0" presId="urn:microsoft.com/office/officeart/2005/8/layout/radial5"/>
    <dgm:cxn modelId="{A4B83DFB-3A41-4664-86EC-A2E965A86FA3}" type="presParOf" srcId="{E808CE58-FCB8-4CD7-8479-A6D899F76CB3}" destId="{7874207B-B00D-4011-96C4-38D2EE73A2CE}" srcOrd="4" destOrd="0" presId="urn:microsoft.com/office/officeart/2005/8/layout/radial5"/>
    <dgm:cxn modelId="{4CE8F215-7F69-4072-929B-67F1C9B66D5D}" type="presParOf" srcId="{E808CE58-FCB8-4CD7-8479-A6D899F76CB3}" destId="{2986C992-EFB4-4E0E-B997-BE34D623D5B6}" srcOrd="5" destOrd="0" presId="urn:microsoft.com/office/officeart/2005/8/layout/radial5"/>
    <dgm:cxn modelId="{7A8B7023-7921-4E13-84C6-33B1F33AA722}" type="presParOf" srcId="{2986C992-EFB4-4E0E-B997-BE34D623D5B6}" destId="{6E060EC2-7AF0-4EED-9609-A2D513D1B741}" srcOrd="0" destOrd="0" presId="urn:microsoft.com/office/officeart/2005/8/layout/radial5"/>
    <dgm:cxn modelId="{FB80FC25-E6D6-432B-B3ED-72CAEE148F2E}" type="presParOf" srcId="{E808CE58-FCB8-4CD7-8479-A6D899F76CB3}" destId="{81E4A69A-4565-4DE8-9061-3F0C48AAE8BE}" srcOrd="6" destOrd="0" presId="urn:microsoft.com/office/officeart/2005/8/layout/radial5"/>
    <dgm:cxn modelId="{0E10E1B6-6132-45E6-9EA4-53057DC433EA}" type="presParOf" srcId="{E808CE58-FCB8-4CD7-8479-A6D899F76CB3}" destId="{13B33F0D-A218-41CB-946B-4D7C7334FF38}" srcOrd="7" destOrd="0" presId="urn:microsoft.com/office/officeart/2005/8/layout/radial5"/>
    <dgm:cxn modelId="{F96A9F06-199A-4BA1-95C9-887971F63BFC}" type="presParOf" srcId="{13B33F0D-A218-41CB-946B-4D7C7334FF38}" destId="{C857FE52-DC5D-4627-9712-174A2D74BEEC}" srcOrd="0" destOrd="0" presId="urn:microsoft.com/office/officeart/2005/8/layout/radial5"/>
    <dgm:cxn modelId="{529DBD48-FBDF-40A7-AF8F-D405799D1D42}" type="presParOf" srcId="{E808CE58-FCB8-4CD7-8479-A6D899F76CB3}" destId="{86698C54-D5CA-4B37-8A42-A8AD692D51C2}" srcOrd="8" destOrd="0" presId="urn:microsoft.com/office/officeart/2005/8/layout/radial5"/>
    <dgm:cxn modelId="{D1AF2670-3863-4400-BD7F-B754ADF7BD7A}" type="presParOf" srcId="{E808CE58-FCB8-4CD7-8479-A6D899F76CB3}" destId="{C1EFA6E1-204B-4F45-97C1-DC4D6850E8D6}" srcOrd="9" destOrd="0" presId="urn:microsoft.com/office/officeart/2005/8/layout/radial5"/>
    <dgm:cxn modelId="{416D4F1F-BD44-4915-ABDB-7AFB7E059AF7}" type="presParOf" srcId="{C1EFA6E1-204B-4F45-97C1-DC4D6850E8D6}" destId="{C03CAE47-3354-49D9-9665-CE994030CFB3}" srcOrd="0" destOrd="0" presId="urn:microsoft.com/office/officeart/2005/8/layout/radial5"/>
    <dgm:cxn modelId="{01AE3A5A-B144-4DDD-B654-B9A5D8CF64AA}" type="presParOf" srcId="{E808CE58-FCB8-4CD7-8479-A6D899F76CB3}" destId="{48943EE8-858F-4603-AAE1-46064FE111F9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E89A0-6171-4730-94CC-B5AFE6F5B4D3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7C843-9456-40CF-B00D-8F9914CB51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0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7C843-9456-40CF-B00D-8F9914CB516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2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45941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 descr="D:\rush3\学习\Seminar\Logo文字左右组合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86720"/>
            <a:ext cx="4103117" cy="8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060848"/>
            <a:ext cx="7408333" cy="345069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Picture 2" descr="D:\rush3\学习\Seminar\Logo文字左右组合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6" y="6227934"/>
            <a:ext cx="2051561" cy="4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68760"/>
            <a:ext cx="8723376" cy="1740543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9642028-BBA6-4D0B-A331-28180260F90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5686443-7ADF-40D8-B425-BE1C5AFBCB0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15" name="Picture 2" descr="D:\rush3\学习\Seminar\Logo文字左右组合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6" y="6227934"/>
            <a:ext cx="2051561" cy="4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gpp.org/specifications/specification-numbering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telecompedia.net/technology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484784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LTE-RRC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6136" y="4869160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5G&amp;LTE SW</a:t>
            </a:r>
          </a:p>
          <a:p>
            <a:r>
              <a:rPr lang="en-US" altLang="zh-CN" dirty="0" smtClean="0"/>
              <a:t>Colin Chen(</a:t>
            </a:r>
            <a:r>
              <a:rPr lang="zh-CN" altLang="en-US" dirty="0" smtClean="0"/>
              <a:t>陈磊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39226"/>
            <a:ext cx="9144000" cy="4058863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状态切换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1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SRB(signaling </a:t>
            </a:r>
            <a:r>
              <a:rPr lang="en-US" altLang="zh-CN" dirty="0"/>
              <a:t>Radio </a:t>
            </a:r>
            <a:r>
              <a:rPr lang="en-US" altLang="zh-CN" dirty="0" smtClean="0"/>
              <a:t>Bearers)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78689"/>
              </p:ext>
            </p:extLst>
          </p:nvPr>
        </p:nvGraphicFramePr>
        <p:xfrm>
          <a:off x="899592" y="2708920"/>
          <a:ext cx="69127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203596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三种</a:t>
                      </a:r>
                      <a:r>
                        <a:rPr lang="en-US" altLang="zh-CN" dirty="0" smtClean="0"/>
                        <a:t>SRB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传输的消息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逻辑信道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是否配置安全模式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SRB0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CCCH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SRB1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RRC/NAS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SRB2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DCCH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1560" y="4581128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SRB0</a:t>
            </a:r>
            <a:r>
              <a:rPr lang="zh-CN" altLang="en-US" dirty="0"/>
              <a:t>是默认打开的，承载</a:t>
            </a:r>
            <a:r>
              <a:rPr lang="en-US" altLang="zh-CN" dirty="0"/>
              <a:t>RRC</a:t>
            </a:r>
            <a:r>
              <a:rPr lang="zh-CN" altLang="en-US" dirty="0"/>
              <a:t>消息，主要是来自</a:t>
            </a:r>
            <a:r>
              <a:rPr lang="en-US" altLang="zh-CN" dirty="0"/>
              <a:t>CCCH</a:t>
            </a:r>
            <a:r>
              <a:rPr lang="zh-CN" altLang="en-US" dirty="0"/>
              <a:t>信道的。</a:t>
            </a:r>
            <a:br>
              <a:rPr lang="zh-CN" altLang="en-US" dirty="0"/>
            </a:br>
            <a:r>
              <a:rPr lang="en-US" altLang="zh-CN" dirty="0"/>
              <a:t>SRB1</a:t>
            </a:r>
            <a:r>
              <a:rPr lang="zh-CN" altLang="en-US" dirty="0"/>
              <a:t>是</a:t>
            </a:r>
            <a:r>
              <a:rPr lang="en-US" altLang="zh-CN" dirty="0"/>
              <a:t>RRC</a:t>
            </a:r>
            <a:r>
              <a:rPr lang="zh-CN" altLang="en-US" dirty="0"/>
              <a:t>建立后，承载</a:t>
            </a:r>
            <a:r>
              <a:rPr lang="en-US" altLang="zh-CN" dirty="0"/>
              <a:t>RRC</a:t>
            </a:r>
            <a:r>
              <a:rPr lang="zh-CN" altLang="en-US" dirty="0"/>
              <a:t>消息和部分在</a:t>
            </a:r>
            <a:r>
              <a:rPr lang="en-US" altLang="zh-CN" dirty="0"/>
              <a:t>NAS</a:t>
            </a:r>
            <a:r>
              <a:rPr lang="zh-CN" altLang="en-US" dirty="0"/>
              <a:t>消息，这个</a:t>
            </a:r>
            <a:r>
              <a:rPr lang="en-US" altLang="zh-CN" dirty="0"/>
              <a:t>NAS</a:t>
            </a:r>
            <a:r>
              <a:rPr lang="zh-CN" altLang="en-US" dirty="0"/>
              <a:t>消息是装在</a:t>
            </a:r>
            <a:r>
              <a:rPr lang="en-US" altLang="zh-CN" dirty="0"/>
              <a:t>RRC</a:t>
            </a:r>
            <a:r>
              <a:rPr lang="zh-CN" altLang="en-US" dirty="0"/>
              <a:t>消息中透传的（</a:t>
            </a:r>
            <a:r>
              <a:rPr lang="en-US" altLang="zh-CN" dirty="0"/>
              <a:t>piggybacked NAS message</a:t>
            </a:r>
            <a:r>
              <a:rPr lang="zh-CN" altLang="en-US" dirty="0"/>
              <a:t>），也是和</a:t>
            </a:r>
            <a:r>
              <a:rPr lang="en-US" altLang="zh-CN" dirty="0"/>
              <a:t>RRC</a:t>
            </a:r>
            <a:r>
              <a:rPr lang="zh-CN" altLang="en-US" dirty="0"/>
              <a:t>建立相关的一些</a:t>
            </a:r>
            <a:r>
              <a:rPr lang="en-US" altLang="zh-CN" dirty="0"/>
              <a:t>NAS</a:t>
            </a:r>
            <a:r>
              <a:rPr lang="zh-CN" altLang="en-US" dirty="0"/>
              <a:t>消息。</a:t>
            </a:r>
            <a:br>
              <a:rPr lang="zh-CN" altLang="en-US" dirty="0"/>
            </a:br>
            <a:r>
              <a:rPr lang="en-US" altLang="zh-CN" dirty="0"/>
              <a:t>SRB2</a:t>
            </a:r>
            <a:r>
              <a:rPr lang="zh-CN" altLang="en-US" dirty="0"/>
              <a:t>是</a:t>
            </a:r>
            <a:r>
              <a:rPr lang="en-US" altLang="zh-CN" dirty="0"/>
              <a:t>RRC</a:t>
            </a:r>
            <a:r>
              <a:rPr lang="zh-CN" altLang="en-US" dirty="0"/>
              <a:t>重配后建立的，专门载</a:t>
            </a:r>
            <a:r>
              <a:rPr lang="en-US" altLang="zh-CN" dirty="0"/>
              <a:t>NAS</a:t>
            </a:r>
            <a:r>
              <a:rPr lang="zh-CN" altLang="en-US" dirty="0"/>
              <a:t>层信令的。</a:t>
            </a:r>
          </a:p>
        </p:txBody>
      </p:sp>
    </p:spTree>
    <p:extLst>
      <p:ext uri="{BB962C8B-B14F-4D97-AF65-F5344CB8AC3E}">
        <p14:creationId xmlns:p14="http://schemas.microsoft.com/office/powerpoint/2010/main" val="182847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119073" y="332656"/>
            <a:ext cx="44486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RRC </a:t>
            </a:r>
            <a:r>
              <a:rPr lang="zh-CN" altLang="en-US" sz="2400" b="1" dirty="0">
                <a:latin typeface="+mn-ea"/>
              </a:rPr>
              <a:t>信令流程概要 </a:t>
            </a:r>
            <a:r>
              <a:rPr lang="en-US" altLang="zh-CN" sz="2400" b="1" dirty="0">
                <a:latin typeface="+mn-ea"/>
              </a:rPr>
              <a:t>(Spec 36.331) 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57200" y="1066800"/>
            <a:ext cx="77724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/>
              <a:t>5.2	</a:t>
            </a:r>
            <a:r>
              <a:rPr lang="en-US" altLang="zh-CN" sz="1600" dirty="0">
                <a:solidFill>
                  <a:srgbClr val="FF3300"/>
                </a:solidFill>
              </a:rPr>
              <a:t>System information</a:t>
            </a:r>
          </a:p>
          <a:p>
            <a:r>
              <a:rPr lang="en-US" altLang="zh-CN" sz="1800" b="1" dirty="0"/>
              <a:t>Connection control</a:t>
            </a:r>
          </a:p>
          <a:p>
            <a:r>
              <a:rPr lang="en-US" altLang="zh-CN" sz="1600" b="1" dirty="0"/>
              <a:t>5.3.2	Paging</a:t>
            </a:r>
          </a:p>
          <a:p>
            <a:r>
              <a:rPr lang="en-US" altLang="zh-CN" sz="1600" dirty="0"/>
              <a:t>5.3.3	RRC connection establishment</a:t>
            </a:r>
          </a:p>
          <a:p>
            <a:r>
              <a:rPr lang="en-US" altLang="zh-CN" sz="1600" dirty="0"/>
              <a:t>5.3.4	Initial security activation</a:t>
            </a:r>
          </a:p>
          <a:p>
            <a:r>
              <a:rPr lang="en-US" altLang="zh-CN" sz="1600" b="1" dirty="0"/>
              <a:t>5.3.5	RRC connection reconfiguration</a:t>
            </a:r>
          </a:p>
          <a:p>
            <a:r>
              <a:rPr lang="en-US" altLang="zh-CN" sz="1600" dirty="0"/>
              <a:t>5.3.6	Counter check</a:t>
            </a:r>
          </a:p>
          <a:p>
            <a:r>
              <a:rPr lang="en-US" altLang="zh-CN" sz="1600" dirty="0"/>
              <a:t>5.3.7	RRC connection re-establishment</a:t>
            </a:r>
          </a:p>
          <a:p>
            <a:r>
              <a:rPr lang="en-US" altLang="zh-CN" sz="1600" dirty="0"/>
              <a:t>5.3.8	RRC connection release</a:t>
            </a:r>
          </a:p>
          <a:p>
            <a:r>
              <a:rPr lang="en-US" altLang="zh-CN" sz="1600" dirty="0"/>
              <a:t>5.3.9	RRC connection release requested by upper layers</a:t>
            </a:r>
          </a:p>
          <a:p>
            <a:r>
              <a:rPr lang="en-US" altLang="zh-CN" sz="1600" dirty="0"/>
              <a:t>5.3.10	Radio resource configuration</a:t>
            </a:r>
          </a:p>
          <a:p>
            <a:r>
              <a:rPr lang="en-US" altLang="zh-CN" sz="1600" dirty="0"/>
              <a:t>5.3.11	Radio link failure related actions</a:t>
            </a:r>
          </a:p>
          <a:p>
            <a:r>
              <a:rPr lang="en-US" altLang="zh-CN" sz="1600" dirty="0"/>
              <a:t>5.3.12	UE actions upon leaving RRC_CONNECTED</a:t>
            </a:r>
          </a:p>
          <a:p>
            <a:r>
              <a:rPr lang="en-US" altLang="zh-CN" sz="1600" dirty="0"/>
              <a:t>5.3.13	UE actions upon PUCCH/ SRS release request</a:t>
            </a:r>
          </a:p>
          <a:p>
            <a:r>
              <a:rPr lang="en-US" altLang="zh-CN" sz="1600" dirty="0"/>
              <a:t>5.4	</a:t>
            </a:r>
            <a:r>
              <a:rPr lang="en-US" altLang="zh-CN" sz="1600" dirty="0">
                <a:solidFill>
                  <a:srgbClr val="FF3300"/>
                </a:solidFill>
              </a:rPr>
              <a:t>Inter-RAT mobility</a:t>
            </a:r>
          </a:p>
          <a:p>
            <a:r>
              <a:rPr lang="en-US" altLang="zh-CN" sz="1600" dirty="0"/>
              <a:t>5.5	</a:t>
            </a:r>
            <a:r>
              <a:rPr lang="en-US" altLang="zh-CN" sz="1600" dirty="0">
                <a:solidFill>
                  <a:srgbClr val="FF3300"/>
                </a:solidFill>
              </a:rPr>
              <a:t>Measurements</a:t>
            </a:r>
          </a:p>
          <a:p>
            <a:r>
              <a:rPr lang="en-US" altLang="zh-CN" sz="1800" b="1" dirty="0"/>
              <a:t>Other</a:t>
            </a:r>
          </a:p>
          <a:p>
            <a:r>
              <a:rPr lang="en-US" altLang="zh-CN" sz="1600" dirty="0"/>
              <a:t>5.6.1	DL information transfer</a:t>
            </a:r>
          </a:p>
          <a:p>
            <a:r>
              <a:rPr lang="en-US" altLang="zh-CN" sz="1600" dirty="0"/>
              <a:t>5.6.2	UL information transfer</a:t>
            </a:r>
          </a:p>
          <a:p>
            <a:r>
              <a:rPr lang="en-US" altLang="zh-CN" sz="1600" dirty="0"/>
              <a:t>5.6.3	</a:t>
            </a:r>
            <a:r>
              <a:rPr lang="en-US" altLang="zh-CN" sz="1600" dirty="0">
                <a:solidFill>
                  <a:srgbClr val="FF0000"/>
                </a:solidFill>
              </a:rPr>
              <a:t>UE capability transfer</a:t>
            </a:r>
          </a:p>
          <a:p>
            <a:r>
              <a:rPr lang="en-US" altLang="zh-CN" sz="1600" dirty="0"/>
              <a:t>5.6.4	CSFB to 1x Parameter transfer</a:t>
            </a:r>
          </a:p>
        </p:txBody>
      </p:sp>
    </p:spTree>
    <p:extLst>
      <p:ext uri="{BB962C8B-B14F-4D97-AF65-F5344CB8AC3E}">
        <p14:creationId xmlns:p14="http://schemas.microsoft.com/office/powerpoint/2010/main" val="17348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SI(System Information)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0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SI(</a:t>
            </a:r>
            <a:r>
              <a:rPr lang="en-US" altLang="zh-CN" dirty="0" err="1" smtClean="0"/>
              <a:t>SystemInformation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0" y="2555917"/>
            <a:ext cx="6514674" cy="42732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679" y="1340768"/>
            <a:ext cx="8709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为了能正常接入小区，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在完成扫频（无论是指定频点扫频还是全频段扫频，目的都是为了找到合适的中心载波频</a:t>
            </a:r>
            <a:r>
              <a:rPr lang="zh-CN" altLang="en-US" sz="2000" dirty="0" smtClean="0">
                <a:solidFill>
                  <a:schemeClr val="tx2"/>
                </a:solidFill>
              </a:rPr>
              <a:t>点</a:t>
            </a:r>
            <a:r>
              <a:rPr lang="zh-CN" altLang="en-US" sz="2000" dirty="0">
                <a:solidFill>
                  <a:schemeClr val="tx2"/>
                </a:solidFill>
              </a:rPr>
              <a:t>），还需要继续读取小区的系统信息。系统信息是由网侧不断的重复广播的，这样无论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什么时候开机，都能及时的获取到系统信息。</a:t>
            </a:r>
          </a:p>
        </p:txBody>
      </p:sp>
    </p:spTree>
    <p:extLst>
      <p:ext uri="{BB962C8B-B14F-4D97-AF65-F5344CB8AC3E}">
        <p14:creationId xmlns:p14="http://schemas.microsoft.com/office/powerpoint/2010/main" val="10776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64904"/>
            <a:ext cx="5000000" cy="22761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SI</a:t>
            </a:r>
            <a:r>
              <a:rPr lang="zh-CN" altLang="en-US" dirty="0" smtClean="0"/>
              <a:t>的获取</a:t>
            </a:r>
            <a:r>
              <a:rPr lang="zh-CN" altLang="en-US" dirty="0"/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4190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MIB(</a:t>
            </a:r>
            <a:r>
              <a:rPr lang="en-US" altLang="zh-CN" dirty="0" err="1" smtClean="0"/>
              <a:t>MasterInformationBlock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2587" y="1591056"/>
            <a:ext cx="837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与网络进行初始同步后，它开始接收信息块，其中第一个也是最重要的一个是主信息块。它从网络向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承载的信息少但重要。</a:t>
            </a:r>
            <a:r>
              <a:rPr lang="en-US" altLang="zh-CN" sz="2000" dirty="0">
                <a:solidFill>
                  <a:schemeClr val="tx2"/>
                </a:solidFill>
              </a:rPr>
              <a:t>MIB</a:t>
            </a:r>
            <a:r>
              <a:rPr lang="zh-CN" altLang="en-US" sz="2000" dirty="0">
                <a:solidFill>
                  <a:schemeClr val="tx2"/>
                </a:solidFill>
              </a:rPr>
              <a:t>（主信息块）通过</a:t>
            </a:r>
            <a:r>
              <a:rPr lang="en-US" altLang="zh-CN" sz="2000" dirty="0">
                <a:solidFill>
                  <a:schemeClr val="tx2"/>
                </a:solidFill>
              </a:rPr>
              <a:t>BCCH –&gt; BCH –&gt; PBCH</a:t>
            </a:r>
            <a:r>
              <a:rPr lang="zh-CN" altLang="en-US" sz="2000" dirty="0">
                <a:solidFill>
                  <a:schemeClr val="tx2"/>
                </a:solidFill>
              </a:rPr>
              <a:t>信道传输，并且在</a:t>
            </a:r>
            <a:r>
              <a:rPr lang="en-US" altLang="zh-CN" sz="2000" dirty="0">
                <a:solidFill>
                  <a:schemeClr val="tx2"/>
                </a:solidFill>
              </a:rPr>
              <a:t>OFDMA</a:t>
            </a:r>
            <a:r>
              <a:rPr lang="zh-CN" altLang="en-US" sz="2000" dirty="0">
                <a:solidFill>
                  <a:schemeClr val="tx2"/>
                </a:solidFill>
              </a:rPr>
              <a:t>系统中</a:t>
            </a:r>
            <a:r>
              <a:rPr lang="en-US" altLang="zh-CN" sz="2000" dirty="0">
                <a:solidFill>
                  <a:schemeClr val="tx2"/>
                </a:solidFill>
              </a:rPr>
              <a:t>PBCH</a:t>
            </a:r>
            <a:r>
              <a:rPr lang="zh-CN" altLang="en-US" sz="2000" dirty="0">
                <a:solidFill>
                  <a:schemeClr val="tx2"/>
                </a:solidFill>
              </a:rPr>
              <a:t>占用</a:t>
            </a:r>
            <a:r>
              <a:rPr lang="en-US" altLang="zh-CN" sz="2000" dirty="0">
                <a:solidFill>
                  <a:schemeClr val="tx2"/>
                </a:solidFill>
              </a:rPr>
              <a:t>6</a:t>
            </a:r>
            <a:r>
              <a:rPr lang="zh-CN" altLang="en-US" sz="2000" dirty="0">
                <a:solidFill>
                  <a:schemeClr val="tx2"/>
                </a:solidFill>
              </a:rPr>
              <a:t>个</a:t>
            </a:r>
            <a:r>
              <a:rPr lang="en-US" altLang="zh-CN" sz="2000" dirty="0">
                <a:solidFill>
                  <a:schemeClr val="tx2"/>
                </a:solidFill>
              </a:rPr>
              <a:t>PRB</a:t>
            </a:r>
            <a:r>
              <a:rPr lang="zh-CN" altLang="en-US" sz="2000" dirty="0">
                <a:solidFill>
                  <a:schemeClr val="tx2"/>
                </a:solidFill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</a:rPr>
              <a:t>MIB</a:t>
            </a:r>
            <a:r>
              <a:rPr lang="zh-CN" altLang="en-US" sz="2000" dirty="0">
                <a:solidFill>
                  <a:schemeClr val="tx2"/>
                </a:solidFill>
              </a:rPr>
              <a:t>可以使用这些信道进行传输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14495"/>
            <a:ext cx="6768752" cy="38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37" y="217518"/>
            <a:ext cx="8754451" cy="60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-blog.csdn.net/20161010180752919?watermark/2/text/aHR0cDovL2Jsb2cuY3Nkbi5uZXQv/font/5a6L5L2T/fontsize/400/fill/I0JBQkFCMA==/dissolve/70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3914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4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134225" cy="1704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293096"/>
            <a:ext cx="4216499" cy="587107"/>
          </a:xfrm>
          <a:prstGeom prst="rect">
            <a:avLst/>
          </a:prstGeom>
        </p:spPr>
      </p:pic>
      <p:cxnSp>
        <p:nvCxnSpPr>
          <p:cNvPr id="15" name="肘形连接符 14"/>
          <p:cNvCxnSpPr/>
          <p:nvPr/>
        </p:nvCxnSpPr>
        <p:spPr>
          <a:xfrm rot="5400000">
            <a:off x="3434470" y="2873884"/>
            <a:ext cx="2094582" cy="612527"/>
          </a:xfrm>
          <a:prstGeom prst="bentConnector3">
            <a:avLst>
              <a:gd name="adj1" fmla="val 5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99592" y="1916832"/>
            <a:ext cx="7408333" cy="42484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</a:pPr>
            <a:r>
              <a:rPr lang="zh-CN" altLang="en-US" sz="3600" dirty="0" smtClean="0">
                <a:latin typeface="+mn-ea"/>
                <a:cs typeface="Times New Roman" pitchFamily="18" charset="0"/>
              </a:rPr>
              <a:t>基本概念</a:t>
            </a:r>
            <a:endParaRPr lang="en-US" altLang="zh-CN" sz="3600" dirty="0" smtClean="0">
              <a:latin typeface="+mn-ea"/>
              <a:cs typeface="Times New Roman" pitchFamily="18" charset="0"/>
            </a:endParaRPr>
          </a:p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+mn-ea"/>
                <a:cs typeface="Times New Roman" pitchFamily="18" charset="0"/>
              </a:rPr>
              <a:t>SI(System </a:t>
            </a:r>
            <a:r>
              <a:rPr lang="en-US" altLang="zh-CN" sz="3600" dirty="0" err="1" smtClean="0">
                <a:latin typeface="+mn-ea"/>
                <a:cs typeface="Times New Roman" pitchFamily="18" charset="0"/>
              </a:rPr>
              <a:t>Infromation</a:t>
            </a:r>
            <a:r>
              <a:rPr lang="en-US" altLang="zh-CN" sz="3600" dirty="0" smtClean="0">
                <a:latin typeface="+mn-ea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+mn-ea"/>
                <a:cs typeface="Times New Roman" pitchFamily="18" charset="0"/>
              </a:rPr>
              <a:t>Connection Control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+mn-ea"/>
                <a:cs typeface="Times New Roman" pitchFamily="18" charset="0"/>
              </a:rPr>
              <a:t>Inter-RAT Mobility 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+mn-ea"/>
                <a:cs typeface="Times New Roman" pitchFamily="18" charset="0"/>
              </a:rPr>
              <a:t>Measurements</a:t>
            </a:r>
          </a:p>
          <a:p>
            <a:pPr>
              <a:buFont typeface="Wingdings" pitchFamily="2" charset="2"/>
              <a:buChar char="p"/>
            </a:pPr>
            <a:r>
              <a:rPr lang="en-US" altLang="zh-CN" sz="3600" dirty="0" smtClean="0">
                <a:latin typeface="+mn-ea"/>
                <a:cs typeface="Times New Roman" pitchFamily="18" charset="0"/>
              </a:rPr>
              <a:t>Additional Procedures</a:t>
            </a:r>
          </a:p>
        </p:txBody>
      </p:sp>
    </p:spTree>
    <p:extLst>
      <p:ext uri="{BB962C8B-B14F-4D97-AF65-F5344CB8AC3E}">
        <p14:creationId xmlns:p14="http://schemas.microsoft.com/office/powerpoint/2010/main" val="39757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SIB1(SystemInformationBlockType1)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2587" y="1591056"/>
            <a:ext cx="8378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与网络进行初始同步并获得</a:t>
            </a:r>
            <a:r>
              <a:rPr lang="en-US" altLang="zh-CN" sz="2000" dirty="0">
                <a:solidFill>
                  <a:schemeClr val="tx2"/>
                </a:solidFill>
              </a:rPr>
              <a:t>MIB</a:t>
            </a:r>
            <a:r>
              <a:rPr lang="zh-CN" altLang="en-US" sz="2000" dirty="0">
                <a:solidFill>
                  <a:schemeClr val="tx2"/>
                </a:solidFill>
              </a:rPr>
              <a:t>之后，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开始侦听系统信息块类型</a:t>
            </a:r>
            <a:r>
              <a:rPr lang="en-US" altLang="zh-CN" sz="2000" dirty="0">
                <a:solidFill>
                  <a:schemeClr val="tx2"/>
                </a:solidFill>
              </a:rPr>
              <a:t>1</a:t>
            </a:r>
            <a:r>
              <a:rPr lang="zh-CN" altLang="en-US" sz="2000" dirty="0">
                <a:solidFill>
                  <a:schemeClr val="tx2"/>
                </a:solidFill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</a:rPr>
              <a:t>SIB1</a:t>
            </a:r>
            <a:r>
              <a:rPr lang="zh-CN" altLang="en-US" sz="2000" dirty="0">
                <a:solidFill>
                  <a:schemeClr val="tx2"/>
                </a:solidFill>
              </a:rPr>
              <a:t>），该信息块类型中携带有与小区访问相关的信息。通过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信道发送</a:t>
            </a:r>
            <a:r>
              <a:rPr lang="en-US" altLang="zh-CN" sz="2000" dirty="0">
                <a:solidFill>
                  <a:schemeClr val="tx2"/>
                </a:solidFill>
              </a:rPr>
              <a:t>SIB1</a:t>
            </a:r>
            <a:r>
              <a:rPr lang="zh-CN" altLang="en-US" sz="2000" dirty="0">
                <a:solidFill>
                  <a:schemeClr val="tx2"/>
                </a:solidFill>
              </a:rPr>
              <a:t>。它总是在无线帧的子帧＃</a:t>
            </a:r>
            <a:r>
              <a:rPr lang="en-US" altLang="zh-CN" sz="2000" dirty="0">
                <a:solidFill>
                  <a:schemeClr val="tx2"/>
                </a:solidFill>
              </a:rPr>
              <a:t>5</a:t>
            </a:r>
            <a:r>
              <a:rPr lang="zh-CN" altLang="en-US" sz="2000" dirty="0">
                <a:solidFill>
                  <a:schemeClr val="tx2"/>
                </a:solidFill>
              </a:rPr>
              <a:t>中发送，并继续每</a:t>
            </a:r>
            <a:r>
              <a:rPr lang="en-US" altLang="zh-CN" sz="2000" dirty="0">
                <a:solidFill>
                  <a:schemeClr val="tx2"/>
                </a:solidFill>
              </a:rPr>
              <a:t>20 </a:t>
            </a:r>
            <a:r>
              <a:rPr lang="en-US" altLang="zh-CN" sz="2000" dirty="0" err="1">
                <a:solidFill>
                  <a:schemeClr val="tx2"/>
                </a:solidFill>
              </a:rPr>
              <a:t>ms</a:t>
            </a:r>
            <a:r>
              <a:rPr lang="zh-CN" altLang="en-US" sz="2000" dirty="0">
                <a:solidFill>
                  <a:schemeClr val="tx2"/>
                </a:solidFill>
              </a:rPr>
              <a:t>以不同的冗余版本重新发送相同的消息。每</a:t>
            </a:r>
            <a:r>
              <a:rPr lang="en-US" altLang="zh-CN" sz="2000" dirty="0">
                <a:solidFill>
                  <a:schemeClr val="tx2"/>
                </a:solidFill>
              </a:rPr>
              <a:t>80</a:t>
            </a:r>
            <a:r>
              <a:rPr lang="zh-CN" altLang="en-US" sz="2000" dirty="0">
                <a:solidFill>
                  <a:schemeClr val="tx2"/>
                </a:solidFill>
              </a:rPr>
              <a:t>毫秒发送一次新的</a:t>
            </a:r>
            <a:r>
              <a:rPr lang="en-US" altLang="zh-CN" sz="2000" dirty="0" smtClean="0">
                <a:solidFill>
                  <a:schemeClr val="tx2"/>
                </a:solidFill>
              </a:rPr>
              <a:t>SIB1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8" y="3150773"/>
            <a:ext cx="652709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" y="59248"/>
            <a:ext cx="9002257" cy="61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4664"/>
            <a:ext cx="61912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9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32" y="2160276"/>
            <a:ext cx="4783698" cy="9231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0648"/>
            <a:ext cx="8029575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1" y="851198"/>
            <a:ext cx="3812249" cy="5975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83768" y="3861048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46011</a:t>
            </a:r>
            <a:r>
              <a:rPr lang="zh-CN" altLang="en-US" sz="1400" dirty="0" smtClean="0">
                <a:solidFill>
                  <a:srgbClr val="FF0000"/>
                </a:solidFill>
              </a:rPr>
              <a:t>中国电信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230754" y="1412776"/>
            <a:ext cx="3053214" cy="1440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638923" y="2852936"/>
            <a:ext cx="2645045" cy="3744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03" y="3582529"/>
            <a:ext cx="1567478" cy="3086831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1979712" y="3645024"/>
            <a:ext cx="3168352" cy="3182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10" idx="1"/>
          </p:cNvCxnSpPr>
          <p:nvPr/>
        </p:nvCxnSpPr>
        <p:spPr>
          <a:xfrm>
            <a:off x="2123728" y="2708920"/>
            <a:ext cx="258562" cy="210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82290" y="276588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小区接入相关信息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SIB2(SystemInformationBlockType2)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258271"/>
            <a:ext cx="5418348" cy="30485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包含</a:t>
            </a:r>
            <a:r>
              <a:rPr lang="zh-CN" altLang="en-US" sz="2000" dirty="0">
                <a:solidFill>
                  <a:schemeClr val="tx2"/>
                </a:solidFill>
              </a:rPr>
              <a:t>所有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通用的</a:t>
            </a:r>
            <a:r>
              <a:rPr lang="zh-CN" altLang="en-US" sz="2000" dirty="0" smtClean="0">
                <a:solidFill>
                  <a:schemeClr val="tx2"/>
                </a:solidFill>
              </a:rPr>
              <a:t>无线资源</a:t>
            </a:r>
            <a:r>
              <a:rPr lang="zh-CN" altLang="en-US" sz="2000" dirty="0">
                <a:solidFill>
                  <a:schemeClr val="tx2"/>
                </a:solidFill>
              </a:rPr>
              <a:t>配置信息，包括访问等级限制配置，与</a:t>
            </a:r>
            <a:r>
              <a:rPr lang="en-US" altLang="zh-CN" sz="2000" dirty="0">
                <a:solidFill>
                  <a:schemeClr val="tx2"/>
                </a:solidFill>
              </a:rPr>
              <a:t>RACH</a:t>
            </a:r>
            <a:r>
              <a:rPr lang="zh-CN" altLang="en-US" sz="2000" dirty="0">
                <a:solidFill>
                  <a:schemeClr val="tx2"/>
                </a:solidFill>
              </a:rPr>
              <a:t>相关的配置，计时器，</a:t>
            </a:r>
            <a:r>
              <a:rPr lang="en-US" altLang="zh-CN" sz="2000" dirty="0">
                <a:solidFill>
                  <a:schemeClr val="tx2"/>
                </a:solidFill>
              </a:rPr>
              <a:t>UL</a:t>
            </a:r>
            <a:r>
              <a:rPr lang="zh-CN" altLang="en-US" sz="2000" dirty="0">
                <a:solidFill>
                  <a:schemeClr val="tx2"/>
                </a:solidFill>
              </a:rPr>
              <a:t>功率控制，探测参考信号配置等。</a:t>
            </a:r>
            <a:r>
              <a:rPr lang="en-US" altLang="zh-CN" sz="2000" dirty="0">
                <a:solidFill>
                  <a:schemeClr val="tx2"/>
                </a:solidFill>
              </a:rPr>
              <a:t>SIB2</a:t>
            </a:r>
            <a:r>
              <a:rPr lang="zh-CN" altLang="en-US" sz="2000" dirty="0">
                <a:solidFill>
                  <a:schemeClr val="tx2"/>
                </a:solidFill>
              </a:rPr>
              <a:t>从通过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信道将网络连接到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58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84681"/>
            <a:ext cx="8512497" cy="21070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182276"/>
            <a:ext cx="8512497" cy="11180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897824"/>
            <a:ext cx="8512497" cy="23045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4531" y="1268760"/>
            <a:ext cx="655151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7975" y="3897824"/>
            <a:ext cx="2895873" cy="179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肘形连接符 9"/>
          <p:cNvCxnSpPr>
            <a:endCxn id="8" idx="0"/>
          </p:cNvCxnSpPr>
          <p:nvPr/>
        </p:nvCxnSpPr>
        <p:spPr>
          <a:xfrm rot="5400000">
            <a:off x="1597396" y="1571292"/>
            <a:ext cx="2485048" cy="2168016"/>
          </a:xfrm>
          <a:prstGeom prst="bentConnector3">
            <a:avLst>
              <a:gd name="adj1" fmla="val 84019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127298" y="4076693"/>
            <a:ext cx="3114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包含与整个小区的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MAC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级别的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RACH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配置相关的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参数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012160" y="4199803"/>
            <a:ext cx="2160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161716" y="4261359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广播控制</a:t>
            </a:r>
            <a:r>
              <a:rPr lang="zh-CN" altLang="en-US" sz="1000" dirty="0" smtClean="0">
                <a:solidFill>
                  <a:srgbClr val="FF0000"/>
                </a:solidFill>
              </a:rPr>
              <a:t>信道的配置信息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>
            <a:endCxn id="16" idx="1"/>
          </p:cNvCxnSpPr>
          <p:nvPr/>
        </p:nvCxnSpPr>
        <p:spPr>
          <a:xfrm>
            <a:off x="5110474" y="4384470"/>
            <a:ext cx="10512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61716" y="4446024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</a:rPr>
              <a:t>寻呼控制信道的配置信息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>
            <a:endCxn id="19" idx="1"/>
          </p:cNvCxnSpPr>
          <p:nvPr/>
        </p:nvCxnSpPr>
        <p:spPr>
          <a:xfrm>
            <a:off x="5110474" y="4569133"/>
            <a:ext cx="1051242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61716" y="4647108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</a:rPr>
              <a:t>物理随机接入信道的配置信息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/>
          <p:cNvCxnSpPr>
            <a:endCxn id="23" idx="1"/>
          </p:cNvCxnSpPr>
          <p:nvPr/>
        </p:nvCxnSpPr>
        <p:spPr>
          <a:xfrm>
            <a:off x="5868144" y="4770218"/>
            <a:ext cx="29357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525785" y="4818186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包含与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PDSCH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配置相关的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参数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8" name="直接箭头连接符 27"/>
          <p:cNvCxnSpPr>
            <a:endCxn id="26" idx="1"/>
          </p:cNvCxnSpPr>
          <p:nvPr/>
        </p:nvCxnSpPr>
        <p:spPr>
          <a:xfrm>
            <a:off x="6161716" y="4941297"/>
            <a:ext cx="364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531539" y="5013716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包含与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PUSCH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配置相关的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参数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7" name="直接箭头连接符 36"/>
          <p:cNvCxnSpPr>
            <a:endCxn id="36" idx="1"/>
          </p:cNvCxnSpPr>
          <p:nvPr/>
        </p:nvCxnSpPr>
        <p:spPr>
          <a:xfrm>
            <a:off x="6167470" y="5136827"/>
            <a:ext cx="364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528671" y="5209246"/>
            <a:ext cx="1891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包含与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PUCCH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配置相关的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参数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9" name="直接箭头连接符 38"/>
          <p:cNvCxnSpPr>
            <a:endCxn id="38" idx="1"/>
          </p:cNvCxnSpPr>
          <p:nvPr/>
        </p:nvCxnSpPr>
        <p:spPr>
          <a:xfrm>
            <a:off x="6164602" y="5332357"/>
            <a:ext cx="364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23356" y="5593442"/>
            <a:ext cx="17604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包含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用于计算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UL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功率的参数</a:t>
            </a:r>
          </a:p>
        </p:txBody>
      </p:sp>
      <p:cxnSp>
        <p:nvCxnSpPr>
          <p:cNvPr id="41" name="直接箭头连接符 40"/>
          <p:cNvCxnSpPr>
            <a:endCxn id="40" idx="1"/>
          </p:cNvCxnSpPr>
          <p:nvPr/>
        </p:nvCxnSpPr>
        <p:spPr>
          <a:xfrm>
            <a:off x="6759287" y="5716553"/>
            <a:ext cx="364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043608" y="177281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043608" y="1988840"/>
            <a:ext cx="1512168" cy="193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7943850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61" y="1916832"/>
            <a:ext cx="2562225" cy="38195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08348"/>
            <a:ext cx="4029075" cy="5257800"/>
          </a:xfrm>
          <a:prstGeom prst="rect">
            <a:avLst/>
          </a:prstGeom>
        </p:spPr>
      </p:pic>
      <p:cxnSp>
        <p:nvCxnSpPr>
          <p:cNvPr id="30" name="肘形连接符 29"/>
          <p:cNvCxnSpPr/>
          <p:nvPr/>
        </p:nvCxnSpPr>
        <p:spPr>
          <a:xfrm flipV="1">
            <a:off x="1691680" y="1988840"/>
            <a:ext cx="4110456" cy="4104456"/>
          </a:xfrm>
          <a:prstGeom prst="bentConnector3">
            <a:avLst>
              <a:gd name="adj1" fmla="val 7917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0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2609850" cy="3695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7" y="4797152"/>
            <a:ext cx="2428875" cy="942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446573"/>
            <a:ext cx="4216499" cy="587107"/>
          </a:xfrm>
          <a:prstGeom prst="rect">
            <a:avLst/>
          </a:prstGeom>
        </p:spPr>
      </p:pic>
      <p:cxnSp>
        <p:nvCxnSpPr>
          <p:cNvPr id="9" name="肘形连接符 8"/>
          <p:cNvCxnSpPr>
            <a:endCxn id="8" idx="1"/>
          </p:cNvCxnSpPr>
          <p:nvPr/>
        </p:nvCxnSpPr>
        <p:spPr>
          <a:xfrm>
            <a:off x="2123728" y="5320395"/>
            <a:ext cx="2304256" cy="4197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3707874"/>
            <a:ext cx="5661645" cy="90044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72400" y="4388395"/>
            <a:ext cx="792088" cy="112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肘形连接符 17"/>
          <p:cNvCxnSpPr/>
          <p:nvPr/>
        </p:nvCxnSpPr>
        <p:spPr>
          <a:xfrm flipV="1">
            <a:off x="2411760" y="4501352"/>
            <a:ext cx="6156684" cy="680519"/>
          </a:xfrm>
          <a:prstGeom prst="bentConnector3">
            <a:avLst>
              <a:gd name="adj1" fmla="val 1000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269135" y="5493905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上行带宽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15MHz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3055" y="4944890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Band3 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的上行 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ARFCN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6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SIB3(SystemInformationBlockType3)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包含有关同频，异频和不同技术</a:t>
            </a:r>
            <a:r>
              <a:rPr lang="zh-CN" altLang="en-US" sz="2000" dirty="0">
                <a:solidFill>
                  <a:schemeClr val="tx2"/>
                </a:solidFill>
              </a:rPr>
              <a:t>间小区重选参数的公共信息。但是这些参数值并不适用于所有重新选择方案。通过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</a:t>
            </a:r>
            <a:r>
              <a:rPr lang="en-US" altLang="zh-CN" sz="2000" dirty="0">
                <a:solidFill>
                  <a:schemeClr val="tx2"/>
                </a:solidFill>
              </a:rPr>
              <a:t>SIB3</a:t>
            </a:r>
            <a:r>
              <a:rPr lang="zh-CN" altLang="en-US" sz="2000" dirty="0">
                <a:solidFill>
                  <a:schemeClr val="tx2"/>
                </a:solidFill>
              </a:rPr>
              <a:t>从网络发送到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32495"/>
            <a:ext cx="5868144" cy="33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0688"/>
            <a:ext cx="8684388" cy="5474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49237" y="908720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</a:rPr>
              <a:t>评估是否要小区重选的参考值</a:t>
            </a:r>
            <a:r>
              <a:rPr lang="zh-CN" altLang="en-US" sz="1000" dirty="0">
                <a:solidFill>
                  <a:srgbClr val="FF0000"/>
                </a:solidFill>
              </a:rPr>
              <a:t>。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r>
              <a:rPr lang="en-US" altLang="zh-CN" sz="1000" dirty="0">
                <a:solidFill>
                  <a:srgbClr val="FF0000"/>
                </a:solidFill>
              </a:rPr>
              <a:t>RSRP</a:t>
            </a:r>
            <a:r>
              <a:rPr lang="zh-CN" altLang="en-US" sz="1000" dirty="0">
                <a:solidFill>
                  <a:srgbClr val="FF0000"/>
                </a:solidFill>
              </a:rPr>
              <a:t>邻</a:t>
            </a:r>
            <a:r>
              <a:rPr lang="en-US" altLang="zh-CN" sz="1000" dirty="0">
                <a:solidFill>
                  <a:srgbClr val="FF0000"/>
                </a:solidFill>
              </a:rPr>
              <a:t>–RSRP</a:t>
            </a:r>
            <a:r>
              <a:rPr lang="zh-CN" altLang="en-US" sz="1000" dirty="0">
                <a:solidFill>
                  <a:srgbClr val="FF0000"/>
                </a:solidFill>
              </a:rPr>
              <a:t>服</a:t>
            </a:r>
            <a:r>
              <a:rPr lang="en-US" altLang="zh-CN" sz="1000" dirty="0">
                <a:solidFill>
                  <a:srgbClr val="FF0000"/>
                </a:solidFill>
              </a:rPr>
              <a:t>&gt;</a:t>
            </a:r>
            <a:r>
              <a:rPr lang="en-US" altLang="zh-CN" sz="1000" dirty="0" err="1">
                <a:solidFill>
                  <a:srgbClr val="FF0000"/>
                </a:solidFill>
              </a:rPr>
              <a:t>Qoffset</a:t>
            </a:r>
            <a:r>
              <a:rPr lang="en-US" altLang="zh-CN" sz="1000" dirty="0">
                <a:solidFill>
                  <a:srgbClr val="FF0000"/>
                </a:solidFill>
              </a:rPr>
              <a:t>+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Qhyst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endCxn id="8" idx="1"/>
          </p:cNvCxnSpPr>
          <p:nvPr/>
        </p:nvCxnSpPr>
        <p:spPr>
          <a:xfrm>
            <a:off x="1619672" y="1108775"/>
            <a:ext cx="5295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347864" y="2717919"/>
            <a:ext cx="3251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优先级较低或相等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的异频和不同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RAT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间测量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的触发阈值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" name="肘形连接符 14"/>
          <p:cNvCxnSpPr>
            <a:endCxn id="13" idx="1"/>
          </p:cNvCxnSpPr>
          <p:nvPr/>
        </p:nvCxnSpPr>
        <p:spPr>
          <a:xfrm flipV="1">
            <a:off x="2555776" y="2841030"/>
            <a:ext cx="792088" cy="6599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47864" y="2909340"/>
            <a:ext cx="35012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评估朝较低优先级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E-UTRAN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频率进行重选的服务频率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阈值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8" name="肘形连接符 17"/>
          <p:cNvCxnSpPr>
            <a:endCxn id="17" idx="1"/>
          </p:cNvCxnSpPr>
          <p:nvPr/>
        </p:nvCxnSpPr>
        <p:spPr>
          <a:xfrm flipV="1">
            <a:off x="2555776" y="3032451"/>
            <a:ext cx="792088" cy="659979"/>
          </a:xfrm>
          <a:prstGeom prst="bentConnector3">
            <a:avLst>
              <a:gd name="adj1" fmla="val 619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95936" y="3933056"/>
            <a:ext cx="2938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服务频率的小区重选优先级。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表示最低优先级。</a:t>
            </a:r>
          </a:p>
        </p:txBody>
      </p:sp>
      <p:cxnSp>
        <p:nvCxnSpPr>
          <p:cNvPr id="23" name="肘形连接符 22"/>
          <p:cNvCxnSpPr>
            <a:endCxn id="21" idx="1"/>
          </p:cNvCxnSpPr>
          <p:nvPr/>
        </p:nvCxnSpPr>
        <p:spPr>
          <a:xfrm>
            <a:off x="3136847" y="3883851"/>
            <a:ext cx="859089" cy="17231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16241" y="4250118"/>
            <a:ext cx="2204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同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频小区重选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所需的最低接收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RSRP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9" name="直接箭头连接符 28"/>
          <p:cNvCxnSpPr>
            <a:endCxn id="25" idx="1"/>
          </p:cNvCxnSpPr>
          <p:nvPr/>
        </p:nvCxnSpPr>
        <p:spPr>
          <a:xfrm>
            <a:off x="1979712" y="4373229"/>
            <a:ext cx="46365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49237" y="4489427"/>
            <a:ext cx="298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用于限制服务小区上允许的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上行链路传输功率</a:t>
            </a:r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1509549" y="4612537"/>
            <a:ext cx="63968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420268" y="4641177"/>
            <a:ext cx="2223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重新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同频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小区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的测量触发阈值</a:t>
            </a:r>
          </a:p>
        </p:txBody>
      </p:sp>
      <p:cxnSp>
        <p:nvCxnSpPr>
          <p:cNvPr id="39" name="直接箭头连接符 38"/>
          <p:cNvCxnSpPr>
            <a:endCxn id="38" idx="1"/>
          </p:cNvCxnSpPr>
          <p:nvPr/>
        </p:nvCxnSpPr>
        <p:spPr>
          <a:xfrm>
            <a:off x="2212628" y="4764287"/>
            <a:ext cx="20764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851920" y="5821348"/>
            <a:ext cx="1898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同频小区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重选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的定时器。单位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s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5" name="肘形连接符 44"/>
          <p:cNvCxnSpPr>
            <a:endCxn id="44" idx="1"/>
          </p:cNvCxnSpPr>
          <p:nvPr/>
        </p:nvCxnSpPr>
        <p:spPr>
          <a:xfrm>
            <a:off x="2699792" y="5458930"/>
            <a:ext cx="1152128" cy="4855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基本概念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908720"/>
            <a:ext cx="2809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SIB4(SystemInformationBlockType4)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包含与相邻小区相关的信息，并且仅与频率内小区重选有关。该消息包括具有特定重选参数的小区以及列入黑名单的</a:t>
            </a:r>
            <a:r>
              <a:rPr lang="zh-CN" altLang="en-US" sz="2000" dirty="0" smtClean="0">
                <a:solidFill>
                  <a:schemeClr val="tx2"/>
                </a:solidFill>
              </a:rPr>
              <a:t>小区。</a:t>
            </a:r>
            <a:r>
              <a:rPr lang="zh-CN" altLang="en-US" sz="2000" dirty="0">
                <a:solidFill>
                  <a:schemeClr val="tx2"/>
                </a:solidFill>
              </a:rPr>
              <a:t>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</a:t>
            </a:r>
            <a:r>
              <a:rPr lang="en-US" altLang="zh-CN" sz="2000" dirty="0">
                <a:solidFill>
                  <a:schemeClr val="tx2"/>
                </a:solidFill>
              </a:rPr>
              <a:t>SIB4</a:t>
            </a:r>
            <a:r>
              <a:rPr lang="zh-CN" altLang="en-US" sz="2000" dirty="0">
                <a:solidFill>
                  <a:schemeClr val="tx2"/>
                </a:solidFill>
              </a:rPr>
              <a:t>从网络发送到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32495"/>
            <a:ext cx="6819082" cy="38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" y="1268760"/>
            <a:ext cx="8896346" cy="3829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4153" y="1412776"/>
            <a:ext cx="56166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5068" y="3068960"/>
            <a:ext cx="21526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94153" y="1628800"/>
            <a:ext cx="56166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肘形连接符 14"/>
          <p:cNvCxnSpPr/>
          <p:nvPr/>
        </p:nvCxnSpPr>
        <p:spPr>
          <a:xfrm rot="5400000">
            <a:off x="984905" y="2551600"/>
            <a:ext cx="3096344" cy="1538777"/>
          </a:xfrm>
          <a:prstGeom prst="bentConnector3">
            <a:avLst>
              <a:gd name="adj1" fmla="val 8956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>
            <a:off x="1655676" y="1664804"/>
            <a:ext cx="1440160" cy="1368152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5068" y="4869161"/>
            <a:ext cx="2152676" cy="21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300192" y="3933056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物理小区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ID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3" name="直接箭头连接符 22"/>
          <p:cNvCxnSpPr>
            <a:endCxn id="21" idx="1"/>
          </p:cNvCxnSpPr>
          <p:nvPr/>
        </p:nvCxnSpPr>
        <p:spPr>
          <a:xfrm>
            <a:off x="5364088" y="4056166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7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SIB5(SystemInformationBlockType5)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包含</a:t>
            </a:r>
            <a:r>
              <a:rPr lang="zh-CN" altLang="en-US" sz="2000" dirty="0">
                <a:solidFill>
                  <a:schemeClr val="tx2"/>
                </a:solidFill>
              </a:rPr>
              <a:t>与</a:t>
            </a:r>
            <a:r>
              <a:rPr lang="en-US" altLang="zh-CN" sz="2000" dirty="0">
                <a:solidFill>
                  <a:schemeClr val="tx2"/>
                </a:solidFill>
              </a:rPr>
              <a:t>EUTRAN</a:t>
            </a:r>
            <a:r>
              <a:rPr lang="zh-CN" altLang="en-US" sz="2000" dirty="0">
                <a:solidFill>
                  <a:schemeClr val="tx2"/>
                </a:solidFill>
              </a:rPr>
              <a:t>频率相关的信息，并且仅</a:t>
            </a:r>
            <a:r>
              <a:rPr lang="zh-CN" altLang="en-US" sz="2000" dirty="0" smtClean="0">
                <a:solidFill>
                  <a:schemeClr val="tx2"/>
                </a:solidFill>
              </a:rPr>
              <a:t>与异频小区</a:t>
            </a:r>
            <a:r>
              <a:rPr lang="zh-CN" altLang="en-US" sz="2000" dirty="0">
                <a:solidFill>
                  <a:schemeClr val="tx2"/>
                </a:solidFill>
              </a:rPr>
              <a:t>重选有关。该消息包括具有特定重选参数的频率以及列入黑名单的小区。通过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</a:t>
            </a:r>
            <a:r>
              <a:rPr lang="en-US" altLang="zh-CN" sz="2000" dirty="0">
                <a:solidFill>
                  <a:schemeClr val="tx2"/>
                </a:solidFill>
              </a:rPr>
              <a:t>SIB5</a:t>
            </a:r>
            <a:r>
              <a:rPr lang="zh-CN" altLang="en-US" sz="2000" dirty="0">
                <a:solidFill>
                  <a:schemeClr val="tx2"/>
                </a:solidFill>
              </a:rPr>
              <a:t>从网络发送到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2996952"/>
            <a:ext cx="665507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617058"/>
            <a:ext cx="8440489" cy="489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103410"/>
            <a:ext cx="8512498" cy="2256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030529"/>
            <a:ext cx="8512498" cy="48274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16216" y="1103398"/>
            <a:ext cx="2304257" cy="225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7975" y="2030529"/>
            <a:ext cx="2463825" cy="174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肘形连接符 12"/>
          <p:cNvCxnSpPr>
            <a:stCxn id="10" idx="2"/>
            <a:endCxn id="11" idx="0"/>
          </p:cNvCxnSpPr>
          <p:nvPr/>
        </p:nvCxnSpPr>
        <p:spPr>
          <a:xfrm rot="5400000">
            <a:off x="4253377" y="-1384439"/>
            <a:ext cx="701480" cy="6128457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400217" y="2369785"/>
            <a:ext cx="2152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异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频小区重选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所需的最低接收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RSRP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" name="直接箭头连接符 13"/>
          <p:cNvCxnSpPr>
            <a:endCxn id="12" idx="1"/>
          </p:cNvCxnSpPr>
          <p:nvPr/>
        </p:nvCxnSpPr>
        <p:spPr>
          <a:xfrm>
            <a:off x="1763688" y="2492896"/>
            <a:ext cx="46365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906305" y="2601888"/>
            <a:ext cx="298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用于限制服务小区上允许的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上行链路传输功率</a:t>
            </a:r>
          </a:p>
        </p:txBody>
      </p:sp>
      <p:cxnSp>
        <p:nvCxnSpPr>
          <p:cNvPr id="16" name="直接箭头连接符 15"/>
          <p:cNvCxnSpPr>
            <a:endCxn id="15" idx="1"/>
          </p:cNvCxnSpPr>
          <p:nvPr/>
        </p:nvCxnSpPr>
        <p:spPr>
          <a:xfrm flipV="1">
            <a:off x="1259632" y="2724999"/>
            <a:ext cx="3646673" cy="7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83949" y="2763963"/>
            <a:ext cx="2871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异频小区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重选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的定时器。单位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s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6" name="直接箭头连接符 5"/>
          <p:cNvCxnSpPr>
            <a:endCxn id="17" idx="1"/>
          </p:cNvCxnSpPr>
          <p:nvPr/>
        </p:nvCxnSpPr>
        <p:spPr>
          <a:xfrm>
            <a:off x="2555776" y="2886681"/>
            <a:ext cx="3528173" cy="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400217" y="3086069"/>
            <a:ext cx="2871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异频高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优先级阈值，即从较低优先级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LTE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频率重新选择为较高优先级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LTE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频率时使用的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阈值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3" name="直接箭头连接符 22"/>
          <p:cNvCxnSpPr>
            <a:endCxn id="21" idx="1"/>
          </p:cNvCxnSpPr>
          <p:nvPr/>
        </p:nvCxnSpPr>
        <p:spPr>
          <a:xfrm>
            <a:off x="1979712" y="3286124"/>
            <a:ext cx="44205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400216" y="3515253"/>
            <a:ext cx="2871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允许的测量带宽</a:t>
            </a:r>
            <a:r>
              <a:rPr lang="zh-CN" altLang="en-US" sz="1000" smtClean="0">
                <a:solidFill>
                  <a:srgbClr val="FF0000"/>
                </a:solidFill>
                <a:latin typeface="+mn-ea"/>
              </a:rPr>
              <a:t>，指示异频邻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区的测量带宽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8" name="直接箭头连接符 27"/>
          <p:cNvCxnSpPr>
            <a:endCxn id="26" idx="1"/>
          </p:cNvCxnSpPr>
          <p:nvPr/>
        </p:nvCxnSpPr>
        <p:spPr>
          <a:xfrm>
            <a:off x="2771800" y="3638363"/>
            <a:ext cx="362841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88717" y="3745287"/>
            <a:ext cx="2871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是否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所有同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频邻区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都配置有至少两个天线端口</a:t>
            </a:r>
          </a:p>
        </p:txBody>
      </p:sp>
      <p:cxnSp>
        <p:nvCxnSpPr>
          <p:cNvPr id="20" name="直接箭头连接符 19"/>
          <p:cNvCxnSpPr>
            <a:endCxn id="19" idx="1"/>
          </p:cNvCxnSpPr>
          <p:nvPr/>
        </p:nvCxnSpPr>
        <p:spPr>
          <a:xfrm>
            <a:off x="2760301" y="3868397"/>
            <a:ext cx="362841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1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2981325" cy="430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692696"/>
            <a:ext cx="3228975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4458" y="1412776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band5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" name="直接箭头连接符 6"/>
          <p:cNvCxnSpPr>
            <a:endCxn id="5" idx="1"/>
          </p:cNvCxnSpPr>
          <p:nvPr/>
        </p:nvCxnSpPr>
        <p:spPr>
          <a:xfrm>
            <a:off x="2915816" y="1535886"/>
            <a:ext cx="32864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44458" y="3232820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band1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0" name="直接箭头连接符 9"/>
          <p:cNvCxnSpPr>
            <a:endCxn id="9" idx="1"/>
          </p:cNvCxnSpPr>
          <p:nvPr/>
        </p:nvCxnSpPr>
        <p:spPr>
          <a:xfrm>
            <a:off x="2915816" y="3355930"/>
            <a:ext cx="32864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092280" y="76470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band41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" name="直接箭头连接符 11"/>
          <p:cNvCxnSpPr>
            <a:endCxn id="11" idx="1"/>
          </p:cNvCxnSpPr>
          <p:nvPr/>
        </p:nvCxnSpPr>
        <p:spPr>
          <a:xfrm>
            <a:off x="6763638" y="887814"/>
            <a:ext cx="32864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SIB6(SystemInformationBlockType6)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包含与</a:t>
            </a:r>
            <a:r>
              <a:rPr lang="en-US" altLang="zh-CN" sz="2000" dirty="0" smtClean="0">
                <a:solidFill>
                  <a:schemeClr val="tx2"/>
                </a:solidFill>
              </a:rPr>
              <a:t>UTRAN</a:t>
            </a:r>
            <a:r>
              <a:rPr lang="zh-CN" altLang="en-US" sz="2000" dirty="0">
                <a:solidFill>
                  <a:schemeClr val="tx2"/>
                </a:solidFill>
              </a:rPr>
              <a:t>频率相关的信息，并且仅</a:t>
            </a:r>
            <a:r>
              <a:rPr lang="zh-CN" altLang="en-US" sz="2000" dirty="0" smtClean="0">
                <a:solidFill>
                  <a:schemeClr val="tx2"/>
                </a:solidFill>
              </a:rPr>
              <a:t>与从</a:t>
            </a:r>
            <a:r>
              <a:rPr lang="en-US" altLang="zh-CN" sz="2000" dirty="0" smtClean="0">
                <a:solidFill>
                  <a:schemeClr val="tx2"/>
                </a:solidFill>
              </a:rPr>
              <a:t>LTE</a:t>
            </a:r>
            <a:r>
              <a:rPr lang="zh-CN" altLang="en-US" sz="2000" dirty="0" smtClean="0">
                <a:solidFill>
                  <a:schemeClr val="tx2"/>
                </a:solidFill>
              </a:rPr>
              <a:t>到</a:t>
            </a:r>
            <a:r>
              <a:rPr lang="en-US" altLang="zh-CN" sz="2000" dirty="0" smtClean="0">
                <a:solidFill>
                  <a:schemeClr val="tx2"/>
                </a:solidFill>
              </a:rPr>
              <a:t>WCDMA</a:t>
            </a:r>
            <a:r>
              <a:rPr lang="zh-CN" altLang="en-US" sz="2000" dirty="0" smtClean="0">
                <a:solidFill>
                  <a:schemeClr val="tx2"/>
                </a:solidFill>
              </a:rPr>
              <a:t>的小区重选</a:t>
            </a:r>
            <a:r>
              <a:rPr lang="zh-CN" altLang="en-US" sz="2000" dirty="0">
                <a:solidFill>
                  <a:schemeClr val="tx2"/>
                </a:solidFill>
              </a:rPr>
              <a:t>有关。该消息包括具有特定重选参数的</a:t>
            </a:r>
            <a:r>
              <a:rPr lang="zh-CN" altLang="en-US" sz="2000" dirty="0" smtClean="0">
                <a:solidFill>
                  <a:schemeClr val="tx2"/>
                </a:solidFill>
              </a:rPr>
              <a:t>频率。</a:t>
            </a:r>
            <a:r>
              <a:rPr lang="zh-CN" altLang="en-US" sz="2000" dirty="0">
                <a:solidFill>
                  <a:schemeClr val="tx2"/>
                </a:solidFill>
              </a:rPr>
              <a:t>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</a:t>
            </a:r>
            <a:r>
              <a:rPr lang="en-US" altLang="zh-CN" sz="2000" dirty="0" smtClean="0">
                <a:solidFill>
                  <a:schemeClr val="tx2"/>
                </a:solidFill>
              </a:rPr>
              <a:t>SIB6</a:t>
            </a:r>
            <a:r>
              <a:rPr lang="zh-CN" altLang="en-US" sz="2000" dirty="0" smtClean="0">
                <a:solidFill>
                  <a:schemeClr val="tx2"/>
                </a:solidFill>
              </a:rPr>
              <a:t>从</a:t>
            </a:r>
            <a:r>
              <a:rPr lang="zh-CN" altLang="en-US" sz="2000" dirty="0">
                <a:solidFill>
                  <a:schemeClr val="tx2"/>
                </a:solidFill>
              </a:rPr>
              <a:t>网络发送到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89462"/>
            <a:ext cx="6875680" cy="3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2" y="439822"/>
            <a:ext cx="8230133" cy="802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68" y="1221988"/>
            <a:ext cx="8213060" cy="1878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27084" y="1586465"/>
            <a:ext cx="3738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指示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确定是否重新选择要驻留的相邻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UTRAN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小区的评估时段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8" y="2653589"/>
            <a:ext cx="8910992" cy="1905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11960" y="684828"/>
            <a:ext cx="2448272" cy="11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肘形连接符 24"/>
          <p:cNvCxnSpPr>
            <a:stCxn id="23" idx="1"/>
          </p:cNvCxnSpPr>
          <p:nvPr/>
        </p:nvCxnSpPr>
        <p:spPr>
          <a:xfrm rot="10800000" flipV="1">
            <a:off x="2051720" y="744563"/>
            <a:ext cx="2160240" cy="1909025"/>
          </a:xfrm>
          <a:prstGeom prst="bentConnector3">
            <a:avLst>
              <a:gd name="adj1" fmla="val 9991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33008" y="2653589"/>
            <a:ext cx="2178752" cy="127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308304" y="2653589"/>
            <a:ext cx="1800200" cy="127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33008" y="3006791"/>
            <a:ext cx="1818712" cy="134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肘形连接符 33"/>
          <p:cNvCxnSpPr>
            <a:stCxn id="31" idx="2"/>
            <a:endCxn id="32" idx="3"/>
          </p:cNvCxnSpPr>
          <p:nvPr/>
        </p:nvCxnSpPr>
        <p:spPr>
          <a:xfrm rot="5400000">
            <a:off x="4983586" y="-150938"/>
            <a:ext cx="292952" cy="6156684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8" y="4869160"/>
            <a:ext cx="8910992" cy="176330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211960" y="858336"/>
            <a:ext cx="2448272" cy="13964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肘形连接符 44"/>
          <p:cNvCxnSpPr/>
          <p:nvPr/>
        </p:nvCxnSpPr>
        <p:spPr>
          <a:xfrm rot="5400000">
            <a:off x="1888383" y="1305333"/>
            <a:ext cx="3897059" cy="3282352"/>
          </a:xfrm>
          <a:prstGeom prst="bentConnector3">
            <a:avLst>
              <a:gd name="adj1" fmla="val 93829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33008" y="4895038"/>
            <a:ext cx="21787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肘形连接符 63"/>
          <p:cNvCxnSpPr>
            <a:endCxn id="13" idx="1"/>
          </p:cNvCxnSpPr>
          <p:nvPr/>
        </p:nvCxnSpPr>
        <p:spPr>
          <a:xfrm>
            <a:off x="2411760" y="1124744"/>
            <a:ext cx="2415324" cy="5848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308304" y="4895038"/>
            <a:ext cx="1811184" cy="142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肘形连接符 66"/>
          <p:cNvCxnSpPr/>
          <p:nvPr/>
        </p:nvCxnSpPr>
        <p:spPr>
          <a:xfrm rot="10800000" flipV="1">
            <a:off x="2083138" y="5037541"/>
            <a:ext cx="6269282" cy="274861"/>
          </a:xfrm>
          <a:prstGeom prst="bentConnector3">
            <a:avLst>
              <a:gd name="adj1" fmla="val 5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264426" y="5245315"/>
            <a:ext cx="1818712" cy="134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SIB7(SystemInformationBlockType7)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587" y="1916832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包含与</a:t>
            </a:r>
            <a:r>
              <a:rPr lang="en-US" altLang="zh-CN" sz="2000" dirty="0" smtClean="0">
                <a:solidFill>
                  <a:schemeClr val="tx2"/>
                </a:solidFill>
              </a:rPr>
              <a:t>GERAN</a:t>
            </a:r>
            <a:r>
              <a:rPr lang="zh-CN" altLang="en-US" sz="2000" dirty="0">
                <a:solidFill>
                  <a:schemeClr val="tx2"/>
                </a:solidFill>
              </a:rPr>
              <a:t>频率相关的信息，并且仅</a:t>
            </a:r>
            <a:r>
              <a:rPr lang="zh-CN" altLang="en-US" sz="2000" dirty="0" smtClean="0">
                <a:solidFill>
                  <a:schemeClr val="tx2"/>
                </a:solidFill>
              </a:rPr>
              <a:t>与从</a:t>
            </a:r>
            <a:r>
              <a:rPr lang="en-US" altLang="zh-CN" sz="2000" dirty="0" smtClean="0">
                <a:solidFill>
                  <a:schemeClr val="tx2"/>
                </a:solidFill>
              </a:rPr>
              <a:t>LTE</a:t>
            </a:r>
            <a:r>
              <a:rPr lang="zh-CN" altLang="en-US" sz="2000" dirty="0" smtClean="0">
                <a:solidFill>
                  <a:schemeClr val="tx2"/>
                </a:solidFill>
              </a:rPr>
              <a:t>到</a:t>
            </a:r>
            <a:r>
              <a:rPr lang="en-US" altLang="zh-CN" sz="2000" dirty="0" smtClean="0">
                <a:solidFill>
                  <a:schemeClr val="tx2"/>
                </a:solidFill>
              </a:rPr>
              <a:t>GSM</a:t>
            </a:r>
            <a:r>
              <a:rPr lang="zh-CN" altLang="en-US" sz="2000" dirty="0" smtClean="0">
                <a:solidFill>
                  <a:schemeClr val="tx2"/>
                </a:solidFill>
              </a:rPr>
              <a:t>的小区重选</a:t>
            </a:r>
            <a:r>
              <a:rPr lang="zh-CN" altLang="en-US" sz="2000" dirty="0">
                <a:solidFill>
                  <a:schemeClr val="tx2"/>
                </a:solidFill>
              </a:rPr>
              <a:t>有关。该消息包括具有特定重选参数的</a:t>
            </a:r>
            <a:r>
              <a:rPr lang="zh-CN" altLang="en-US" sz="2000" dirty="0" smtClean="0">
                <a:solidFill>
                  <a:schemeClr val="tx2"/>
                </a:solidFill>
              </a:rPr>
              <a:t>频率</a:t>
            </a:r>
            <a:r>
              <a:rPr lang="zh-CN" altLang="en-US" sz="2000" dirty="0">
                <a:solidFill>
                  <a:schemeClr val="tx2"/>
                </a:solidFill>
              </a:rPr>
              <a:t>组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r>
              <a:rPr lang="zh-CN" altLang="en-US" sz="2000" dirty="0">
                <a:solidFill>
                  <a:schemeClr val="tx2"/>
                </a:solidFill>
              </a:rPr>
              <a:t>通过</a:t>
            </a:r>
            <a:r>
              <a:rPr lang="en-US" altLang="zh-CN" sz="2000" dirty="0">
                <a:solidFill>
                  <a:schemeClr val="tx2"/>
                </a:solidFill>
              </a:rPr>
              <a:t>BCCH-&gt; DL-SCH-&gt; PDSCH</a:t>
            </a:r>
            <a:r>
              <a:rPr lang="zh-CN" altLang="en-US" sz="2000" dirty="0">
                <a:solidFill>
                  <a:schemeClr val="tx2"/>
                </a:solidFill>
              </a:rPr>
              <a:t>信道将</a:t>
            </a:r>
            <a:r>
              <a:rPr lang="en-US" altLang="zh-CN" sz="2000" dirty="0" smtClean="0">
                <a:solidFill>
                  <a:schemeClr val="tx2"/>
                </a:solidFill>
              </a:rPr>
              <a:t>SIB7</a:t>
            </a:r>
            <a:r>
              <a:rPr lang="zh-CN" altLang="en-US" sz="2000" dirty="0" smtClean="0">
                <a:solidFill>
                  <a:schemeClr val="tx2"/>
                </a:solidFill>
              </a:rPr>
              <a:t>从</a:t>
            </a:r>
            <a:r>
              <a:rPr lang="zh-CN" altLang="en-US" sz="2000" dirty="0">
                <a:solidFill>
                  <a:schemeClr val="tx2"/>
                </a:solidFill>
              </a:rPr>
              <a:t>网络发送到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967051"/>
            <a:ext cx="6712338" cy="37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9798"/>
            <a:ext cx="8752924" cy="3951410"/>
          </a:xfrm>
          <a:prstGeom prst="rect">
            <a:avLst/>
          </a:prstGeom>
        </p:spPr>
      </p:pic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23928" y="1916832"/>
            <a:ext cx="2376264" cy="14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512" y="2766676"/>
            <a:ext cx="2376264" cy="15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肘形连接符 10"/>
          <p:cNvCxnSpPr>
            <a:stCxn id="9" idx="2"/>
            <a:endCxn id="5" idx="0"/>
          </p:cNvCxnSpPr>
          <p:nvPr/>
        </p:nvCxnSpPr>
        <p:spPr>
          <a:xfrm rot="5400000">
            <a:off x="2885073" y="539688"/>
            <a:ext cx="709559" cy="3744416"/>
          </a:xfrm>
          <a:prstGeom prst="bentConnector3">
            <a:avLst>
              <a:gd name="adj1" fmla="val 63373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876256" y="2766677"/>
            <a:ext cx="2056180" cy="158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97216" y="3126093"/>
            <a:ext cx="2056180" cy="178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肘形连接符 19"/>
          <p:cNvCxnSpPr>
            <a:stCxn id="18" idx="2"/>
            <a:endCxn id="19" idx="0"/>
          </p:cNvCxnSpPr>
          <p:nvPr/>
        </p:nvCxnSpPr>
        <p:spPr>
          <a:xfrm rot="5400000">
            <a:off x="4464252" y="-314001"/>
            <a:ext cx="201148" cy="66790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1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0913" y="378810"/>
            <a:ext cx="8229600" cy="1252728"/>
          </a:xfrm>
        </p:spPr>
        <p:txBody>
          <a:bodyPr/>
          <a:lstStyle/>
          <a:p>
            <a:r>
              <a:rPr lang="en-US" altLang="zh-CN" dirty="0" smtClean="0"/>
              <a:t>LTE-RRC</a:t>
            </a:r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13" name="内容占位符 1"/>
          <p:cNvSpPr>
            <a:spLocks noGrp="1"/>
          </p:cNvSpPr>
          <p:nvPr>
            <p:ph idx="1"/>
          </p:nvPr>
        </p:nvSpPr>
        <p:spPr>
          <a:xfrm>
            <a:off x="388430" y="1556792"/>
            <a:ext cx="8354566" cy="47525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3500" b="1" dirty="0" smtClean="0"/>
              <a:t>RRC(</a:t>
            </a:r>
            <a:r>
              <a:rPr lang="en-US" altLang="zh-CN" sz="3200" b="1" dirty="0"/>
              <a:t>Radio Resource </a:t>
            </a:r>
            <a:r>
              <a:rPr lang="en-US" altLang="zh-CN" sz="3200" b="1" dirty="0" smtClean="0"/>
              <a:t>Control</a:t>
            </a:r>
            <a:r>
              <a:rPr lang="en-US" altLang="zh-CN" sz="3500" b="1" dirty="0" smtClean="0"/>
              <a:t>)</a:t>
            </a:r>
            <a:r>
              <a:rPr lang="zh-CN" altLang="en-US" sz="3500" b="1" dirty="0" smtClean="0"/>
              <a:t>无线资源控制</a:t>
            </a:r>
            <a:endParaRPr lang="en-US" altLang="zh-CN" sz="3500" b="1" dirty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RRC</a:t>
            </a:r>
            <a:r>
              <a:rPr lang="zh-CN" altLang="en-US" dirty="0"/>
              <a:t>子层的主要服务和功能包括以下</a:t>
            </a:r>
            <a:r>
              <a:rPr lang="zh-CN" altLang="en-US" dirty="0" smtClean="0"/>
              <a:t>内容：</a:t>
            </a:r>
            <a:endParaRPr lang="en-US" altLang="zh-CN" dirty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）非接入层（</a:t>
            </a:r>
            <a:r>
              <a:rPr lang="en-US" altLang="zh-CN" dirty="0"/>
              <a:t>NAS</a:t>
            </a:r>
            <a:r>
              <a:rPr lang="zh-CN" altLang="en-US" dirty="0"/>
              <a:t>）相关系统信息的广播，接入层（</a:t>
            </a:r>
            <a:r>
              <a:rPr lang="en-US" altLang="zh-CN" dirty="0"/>
              <a:t>AS</a:t>
            </a:r>
            <a:r>
              <a:rPr lang="zh-CN" altLang="en-US" dirty="0"/>
              <a:t>）相关系统信息的广播。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）寻呼。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）建立、维护和释放</a:t>
            </a:r>
            <a:r>
              <a:rPr lang="en-US" altLang="zh-CN" dirty="0"/>
              <a:t>UE</a:t>
            </a:r>
            <a:r>
              <a:rPr lang="zh-CN" altLang="en-US" dirty="0"/>
              <a:t>与</a:t>
            </a:r>
            <a:r>
              <a:rPr lang="en-US" altLang="zh-CN" dirty="0"/>
              <a:t>E-UTRAN</a:t>
            </a:r>
            <a:r>
              <a:rPr lang="zh-CN" altLang="en-US" dirty="0"/>
              <a:t>之间的</a:t>
            </a:r>
            <a:r>
              <a:rPr lang="en-US" altLang="zh-CN" dirty="0"/>
              <a:t>RRC</a:t>
            </a:r>
            <a:r>
              <a:rPr lang="zh-CN" altLang="en-US" dirty="0"/>
              <a:t>连接，包括</a:t>
            </a:r>
            <a:r>
              <a:rPr lang="en-US" altLang="zh-CN" dirty="0"/>
              <a:t>UE</a:t>
            </a:r>
            <a:r>
              <a:rPr lang="zh-CN" altLang="en-US" dirty="0"/>
              <a:t>与</a:t>
            </a:r>
            <a:r>
              <a:rPr lang="en-US" altLang="zh-CN" dirty="0"/>
              <a:t>E-UTRAN</a:t>
            </a:r>
            <a:r>
              <a:rPr lang="zh-CN" altLang="en-US" dirty="0"/>
              <a:t>之间临时标识的分配和用于</a:t>
            </a:r>
            <a:r>
              <a:rPr lang="en-US" altLang="zh-CN" dirty="0"/>
              <a:t>RRC</a:t>
            </a:r>
            <a:r>
              <a:rPr lang="zh-CN" altLang="en-US" dirty="0"/>
              <a:t>连接的信令无线承载的配置。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）包括密钥管理的安全功能。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）建立、配置、维护和释放点对点的无线承载。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）移动性功能包括：</a:t>
            </a:r>
            <a:r>
              <a:rPr lang="en-US" altLang="zh-CN" dirty="0"/>
              <a:t>UE</a:t>
            </a:r>
            <a:r>
              <a:rPr lang="zh-CN" altLang="en-US" dirty="0"/>
              <a:t>测量上报和对小区间、</a:t>
            </a:r>
            <a:r>
              <a:rPr lang="en-US" altLang="zh-CN" dirty="0"/>
              <a:t>RAT</a:t>
            </a:r>
            <a:r>
              <a:rPr lang="zh-CN" altLang="en-US" dirty="0"/>
              <a:t>间移动性上报的控制；切换；</a:t>
            </a:r>
            <a:r>
              <a:rPr lang="en-US" altLang="zh-CN" dirty="0"/>
              <a:t>UE</a:t>
            </a:r>
            <a:r>
              <a:rPr lang="zh-CN" altLang="en-US" dirty="0"/>
              <a:t>小区选择和重选，以及对小区选择和重选的控制；切换时上下文的转移。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MBMS</a:t>
            </a:r>
            <a:r>
              <a:rPr lang="zh-CN" altLang="en-US" dirty="0"/>
              <a:t>业务的通知，</a:t>
            </a:r>
            <a:r>
              <a:rPr lang="en-US" altLang="zh-CN" dirty="0"/>
              <a:t>MBMS</a:t>
            </a:r>
            <a:r>
              <a:rPr lang="zh-CN" altLang="en-US" dirty="0"/>
              <a:t>无线承载的建立、配置和维护。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  <a:r>
              <a:rPr lang="en-US" altLang="zh-CN" dirty="0" err="1"/>
              <a:t>QoS</a:t>
            </a:r>
            <a:r>
              <a:rPr lang="zh-CN" altLang="en-US" dirty="0"/>
              <a:t>管理功能。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9</a:t>
            </a:r>
            <a:r>
              <a:rPr lang="zh-CN" altLang="en-US" dirty="0"/>
              <a:t>）</a:t>
            </a:r>
            <a:r>
              <a:rPr lang="en-US" altLang="zh-CN" dirty="0"/>
              <a:t>NAS</a:t>
            </a:r>
            <a:r>
              <a:rPr lang="zh-CN" altLang="en-US" dirty="0"/>
              <a:t>消息的传输等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 marL="0" lvl="0" indent="0">
              <a:buClr>
                <a:srgbClr val="31B6FD"/>
              </a:buCl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9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Connection Control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Paging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03" y="1591056"/>
            <a:ext cx="83788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当</a:t>
            </a:r>
            <a:r>
              <a:rPr lang="zh-CN" altLang="en-US" sz="2000" dirty="0">
                <a:solidFill>
                  <a:schemeClr val="tx2"/>
                </a:solidFill>
              </a:rPr>
              <a:t>需要向处于</a:t>
            </a:r>
            <a:r>
              <a:rPr lang="en-US" altLang="zh-CN" sz="2000" dirty="0">
                <a:solidFill>
                  <a:schemeClr val="tx2"/>
                </a:solidFill>
              </a:rPr>
              <a:t>ECM-IDLE</a:t>
            </a:r>
            <a:r>
              <a:rPr lang="zh-CN" altLang="en-US" sz="2000" dirty="0">
                <a:solidFill>
                  <a:schemeClr val="tx2"/>
                </a:solidFill>
              </a:rPr>
              <a:t>态（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在</a:t>
            </a:r>
            <a:r>
              <a:rPr lang="en-US" altLang="zh-CN" sz="2000" dirty="0">
                <a:solidFill>
                  <a:schemeClr val="tx2"/>
                </a:solidFill>
              </a:rPr>
              <a:t>MME</a:t>
            </a:r>
            <a:r>
              <a:rPr lang="zh-CN" altLang="en-US" sz="2000" dirty="0">
                <a:solidFill>
                  <a:schemeClr val="tx2"/>
                </a:solidFill>
              </a:rPr>
              <a:t>中的状态）的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发送下行数据时，</a:t>
            </a:r>
            <a:r>
              <a:rPr lang="en-US" altLang="zh-CN" sz="2000" dirty="0">
                <a:solidFill>
                  <a:schemeClr val="tx2"/>
                </a:solidFill>
              </a:rPr>
              <a:t>MME</a:t>
            </a:r>
            <a:r>
              <a:rPr lang="zh-CN" altLang="en-US" sz="2000" dirty="0">
                <a:solidFill>
                  <a:schemeClr val="tx2"/>
                </a:solidFill>
              </a:rPr>
              <a:t>会向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所注册的所有</a:t>
            </a:r>
            <a:r>
              <a:rPr lang="en-US" altLang="zh-CN" sz="2000" dirty="0">
                <a:solidFill>
                  <a:schemeClr val="tx2"/>
                </a:solidFill>
              </a:rPr>
              <a:t>TA</a:t>
            </a:r>
            <a:r>
              <a:rPr lang="zh-CN" altLang="en-US" sz="2000" dirty="0">
                <a:solidFill>
                  <a:schemeClr val="tx2"/>
                </a:solidFill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</a:rPr>
              <a:t>Tracking Area</a:t>
            </a:r>
            <a:r>
              <a:rPr lang="zh-CN" altLang="en-US" sz="2000" dirty="0">
                <a:solidFill>
                  <a:schemeClr val="tx2"/>
                </a:solidFill>
              </a:rPr>
              <a:t>）内的所有</a:t>
            </a:r>
            <a:r>
              <a:rPr lang="en-US" altLang="zh-CN" sz="2000" dirty="0" err="1">
                <a:solidFill>
                  <a:schemeClr val="tx2"/>
                </a:solidFill>
              </a:rPr>
              <a:t>eNodeB</a:t>
            </a:r>
            <a:r>
              <a:rPr lang="zh-CN" altLang="en-US" sz="2000" dirty="0">
                <a:solidFill>
                  <a:schemeClr val="tx2"/>
                </a:solidFill>
              </a:rPr>
              <a:t>发送一条</a:t>
            </a:r>
            <a:r>
              <a:rPr lang="en-US" altLang="zh-CN" sz="2000" dirty="0">
                <a:solidFill>
                  <a:schemeClr val="tx2"/>
                </a:solidFill>
              </a:rPr>
              <a:t>PAGING</a:t>
            </a:r>
            <a:r>
              <a:rPr lang="zh-CN" altLang="en-US" sz="2000" dirty="0">
                <a:solidFill>
                  <a:schemeClr val="tx2"/>
                </a:solidFill>
              </a:rPr>
              <a:t>消息（</a:t>
            </a:r>
            <a:r>
              <a:rPr lang="en-US" altLang="zh-CN" sz="2000" dirty="0">
                <a:solidFill>
                  <a:schemeClr val="tx2"/>
                </a:solidFill>
              </a:rPr>
              <a:t>MME</a:t>
            </a:r>
            <a:r>
              <a:rPr lang="zh-CN" altLang="en-US" sz="2000" dirty="0">
                <a:solidFill>
                  <a:schemeClr val="tx2"/>
                </a:solidFill>
              </a:rPr>
              <a:t>发往</a:t>
            </a:r>
            <a:r>
              <a:rPr lang="en-US" altLang="zh-CN" sz="2000" dirty="0" err="1">
                <a:solidFill>
                  <a:schemeClr val="tx2"/>
                </a:solidFill>
              </a:rPr>
              <a:t>eNodeB</a:t>
            </a:r>
            <a:r>
              <a:rPr lang="zh-CN" altLang="en-US" sz="2000" dirty="0">
                <a:solidFill>
                  <a:schemeClr val="tx2"/>
                </a:solidFill>
              </a:rPr>
              <a:t>），然后</a:t>
            </a:r>
            <a:r>
              <a:rPr lang="en-US" altLang="zh-CN" sz="2000" dirty="0" err="1">
                <a:solidFill>
                  <a:schemeClr val="tx2"/>
                </a:solidFill>
              </a:rPr>
              <a:t>eNodeB</a:t>
            </a:r>
            <a:r>
              <a:rPr lang="zh-CN" altLang="en-US" sz="2000" dirty="0">
                <a:solidFill>
                  <a:schemeClr val="tx2"/>
                </a:solidFill>
              </a:rPr>
              <a:t>会通过空口发送一条</a:t>
            </a:r>
            <a:r>
              <a:rPr lang="en-US" altLang="zh-CN" sz="2000" dirty="0">
                <a:solidFill>
                  <a:schemeClr val="tx2"/>
                </a:solidFill>
              </a:rPr>
              <a:t>Paging</a:t>
            </a:r>
            <a:r>
              <a:rPr lang="zh-CN" altLang="en-US" sz="2000" dirty="0">
                <a:solidFill>
                  <a:schemeClr val="tx2"/>
                </a:solidFill>
              </a:rPr>
              <a:t>消息（</a:t>
            </a:r>
            <a:r>
              <a:rPr lang="en-US" altLang="zh-CN" sz="2000" dirty="0" err="1">
                <a:solidFill>
                  <a:schemeClr val="tx2"/>
                </a:solidFill>
              </a:rPr>
              <a:t>eNodeB</a:t>
            </a:r>
            <a:r>
              <a:rPr lang="zh-CN" altLang="en-US" sz="2000" dirty="0">
                <a:solidFill>
                  <a:schemeClr val="tx2"/>
                </a:solidFill>
              </a:rPr>
              <a:t>发往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）以寻呼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。处于</a:t>
            </a:r>
            <a:r>
              <a:rPr lang="en-US" altLang="zh-CN" sz="2000" dirty="0">
                <a:solidFill>
                  <a:schemeClr val="tx2"/>
                </a:solidFill>
              </a:rPr>
              <a:t>RRC_IDLE</a:t>
            </a:r>
            <a:r>
              <a:rPr lang="zh-CN" altLang="en-US" sz="2000" dirty="0">
                <a:solidFill>
                  <a:schemeClr val="tx2"/>
                </a:solidFill>
              </a:rPr>
              <a:t>态的</a:t>
            </a:r>
            <a:r>
              <a:rPr lang="en-US" altLang="zh-CN" sz="2000" dirty="0">
                <a:solidFill>
                  <a:schemeClr val="tx2"/>
                </a:solidFill>
              </a:rPr>
              <a:t>UE</a:t>
            </a:r>
            <a:r>
              <a:rPr lang="zh-CN" altLang="en-US" sz="2000" dirty="0">
                <a:solidFill>
                  <a:schemeClr val="tx2"/>
                </a:solidFill>
              </a:rPr>
              <a:t>收到</a:t>
            </a:r>
            <a:r>
              <a:rPr lang="en-US" altLang="zh-CN" sz="2000" dirty="0">
                <a:solidFill>
                  <a:schemeClr val="tx2"/>
                </a:solidFill>
              </a:rPr>
              <a:t>Paging</a:t>
            </a:r>
            <a:r>
              <a:rPr lang="zh-CN" altLang="en-US" sz="2000" dirty="0">
                <a:solidFill>
                  <a:schemeClr val="tx2"/>
                </a:solidFill>
              </a:rPr>
              <a:t>消息后，可能会发起一个</a:t>
            </a:r>
            <a:r>
              <a:rPr lang="en-US" altLang="zh-CN" sz="2000" dirty="0">
                <a:solidFill>
                  <a:schemeClr val="tx2"/>
                </a:solidFill>
              </a:rPr>
              <a:t>RRC</a:t>
            </a:r>
            <a:r>
              <a:rPr lang="zh-CN" altLang="en-US" sz="2000" dirty="0">
                <a:solidFill>
                  <a:schemeClr val="tx2"/>
                </a:solidFill>
              </a:rPr>
              <a:t>连接建立过程以便接收呼叫。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75" y="3222272"/>
            <a:ext cx="5771480" cy="342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73118"/>
            <a:ext cx="7877175" cy="180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8" y="2961350"/>
            <a:ext cx="7896225" cy="23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3436632"/>
            <a:ext cx="7905750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4883464"/>
            <a:ext cx="7886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9" y="3830032"/>
            <a:ext cx="2914650" cy="2028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6" y="1124375"/>
            <a:ext cx="7791450" cy="1447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11" y="2889745"/>
            <a:ext cx="4829175" cy="3867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9735" y="335699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Attach accept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94940" y="252041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Paging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051720" y="5589240"/>
            <a:ext cx="34563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915816" y="5733256"/>
            <a:ext cx="25922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96" y="14437"/>
            <a:ext cx="8315325" cy="790575"/>
          </a:xfrm>
          <a:prstGeom prst="rect">
            <a:avLst/>
          </a:prstGeom>
        </p:spPr>
      </p:pic>
      <p:cxnSp>
        <p:nvCxnSpPr>
          <p:cNvPr id="18" name="肘形连接符 17"/>
          <p:cNvCxnSpPr>
            <a:stCxn id="16" idx="1"/>
            <a:endCxn id="10" idx="1"/>
          </p:cNvCxnSpPr>
          <p:nvPr/>
        </p:nvCxnSpPr>
        <p:spPr>
          <a:xfrm rot="10800000" flipH="1" flipV="1">
            <a:off x="182595" y="409724"/>
            <a:ext cx="667139" cy="3131933"/>
          </a:xfrm>
          <a:prstGeom prst="bentConnector3">
            <a:avLst>
              <a:gd name="adj1" fmla="val -200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endCxn id="11" idx="3"/>
          </p:cNvCxnSpPr>
          <p:nvPr/>
        </p:nvCxnSpPr>
        <p:spPr>
          <a:xfrm rot="5400000">
            <a:off x="7104030" y="1311187"/>
            <a:ext cx="1436317" cy="13514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974046" y="1268760"/>
            <a:ext cx="523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RRC connection establishment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03" y="1591056"/>
            <a:ext cx="837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</a:rPr>
              <a:t>该过程用于建立一个</a:t>
            </a:r>
            <a:r>
              <a:rPr lang="en-US" altLang="zh-CN" sz="2000" dirty="0" smtClean="0">
                <a:solidFill>
                  <a:schemeClr val="tx2"/>
                </a:solidFill>
              </a:rPr>
              <a:t>RRC</a:t>
            </a:r>
            <a:r>
              <a:rPr lang="zh-CN" altLang="en-US" sz="2000" dirty="0" smtClean="0">
                <a:solidFill>
                  <a:schemeClr val="tx2"/>
                </a:solidFill>
              </a:rPr>
              <a:t>连接。其中包括</a:t>
            </a:r>
            <a:r>
              <a:rPr lang="en-US" altLang="zh-CN" sz="2000" dirty="0" smtClean="0">
                <a:solidFill>
                  <a:schemeClr val="tx2"/>
                </a:solidFill>
              </a:rPr>
              <a:t>SRB1</a:t>
            </a:r>
            <a:r>
              <a:rPr lang="zh-CN" altLang="en-US" sz="2000" dirty="0" smtClean="0">
                <a:solidFill>
                  <a:schemeClr val="tx2"/>
                </a:solidFill>
              </a:rPr>
              <a:t>的建立，也用于从</a:t>
            </a:r>
            <a:r>
              <a:rPr lang="en-US" altLang="zh-CN" sz="2000" dirty="0" smtClean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传送初始</a:t>
            </a:r>
            <a:r>
              <a:rPr lang="en-US" altLang="zh-CN" sz="2000" dirty="0" smtClean="0">
                <a:solidFill>
                  <a:schemeClr val="tx2"/>
                </a:solidFill>
              </a:rPr>
              <a:t>NAS</a:t>
            </a:r>
            <a:r>
              <a:rPr lang="zh-CN" altLang="en-US" sz="2000" dirty="0" smtClean="0">
                <a:solidFill>
                  <a:schemeClr val="tx2"/>
                </a:solidFill>
              </a:rPr>
              <a:t>专有信息</a:t>
            </a:r>
            <a:r>
              <a:rPr lang="en-US" altLang="zh-CN" sz="2000" dirty="0" smtClean="0">
                <a:solidFill>
                  <a:schemeClr val="tx2"/>
                </a:solidFill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</a:rPr>
              <a:t>信息到</a:t>
            </a:r>
            <a:r>
              <a:rPr lang="en-US" altLang="zh-CN" sz="2000" dirty="0" smtClean="0">
                <a:solidFill>
                  <a:schemeClr val="tx2"/>
                </a:solidFill>
              </a:rPr>
              <a:t>E-UTRAN</a:t>
            </a:r>
            <a:r>
              <a:rPr lang="zh-CN" altLang="en-US" sz="2000" dirty="0" smtClean="0">
                <a:solidFill>
                  <a:schemeClr val="tx2"/>
                </a:solidFill>
              </a:rPr>
              <a:t>。建立连接后，状态就会从</a:t>
            </a:r>
            <a:r>
              <a:rPr lang="en-US" altLang="zh-CN" sz="2000" dirty="0" smtClean="0">
                <a:solidFill>
                  <a:schemeClr val="tx2"/>
                </a:solidFill>
              </a:rPr>
              <a:t>RRC_IDLE</a:t>
            </a:r>
            <a:r>
              <a:rPr lang="zh-CN" altLang="en-US" sz="2000" dirty="0" smtClean="0">
                <a:solidFill>
                  <a:schemeClr val="tx2"/>
                </a:solidFill>
              </a:rPr>
              <a:t>变成</a:t>
            </a:r>
            <a:r>
              <a:rPr lang="en-US" altLang="zh-CN" sz="2000" dirty="0" smtClean="0">
                <a:solidFill>
                  <a:schemeClr val="tx2"/>
                </a:solidFill>
              </a:rPr>
              <a:t>RRC_CONNECTED</a:t>
            </a:r>
            <a:r>
              <a:rPr lang="zh-CN" altLang="en-US" sz="2000" dirty="0" smtClean="0">
                <a:solidFill>
                  <a:schemeClr val="tx2"/>
                </a:solidFill>
              </a:rPr>
              <a:t>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7" y="2843784"/>
            <a:ext cx="8458349" cy="21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0" y="692256"/>
            <a:ext cx="6505053" cy="10161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0" y="1708447"/>
            <a:ext cx="6526522" cy="837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50" y="2887042"/>
            <a:ext cx="5703550" cy="508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0" y="2544433"/>
            <a:ext cx="5696394" cy="3435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50" y="3385921"/>
            <a:ext cx="7393209" cy="278866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33618" y="4232742"/>
            <a:ext cx="3145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Emergency (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紧急呼叫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zh-CN" sz="1000" dirty="0" err="1" smtClean="0">
                <a:solidFill>
                  <a:srgbClr val="FF0000"/>
                </a:solidFill>
                <a:latin typeface="+mn-ea"/>
              </a:rPr>
              <a:t>highPriorityAccess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 (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高优先级接入请求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zh-CN" sz="1000" dirty="0" err="1" smtClean="0">
                <a:solidFill>
                  <a:srgbClr val="FF0000"/>
                </a:solidFill>
                <a:latin typeface="+mn-ea"/>
              </a:rPr>
              <a:t>mt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-Access (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接收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Paging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等发起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RRC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建立请求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zh-CN" sz="1000" dirty="0" err="1" smtClean="0">
                <a:solidFill>
                  <a:srgbClr val="FF0000"/>
                </a:solidFill>
                <a:latin typeface="+mn-ea"/>
              </a:rPr>
              <a:t>mo-Signalling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 (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因为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Attach/TAU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等发起的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RRC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建立请求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r>
              <a:rPr lang="en-US" altLang="zh-CN" sz="1000" dirty="0" err="1" smtClean="0">
                <a:solidFill>
                  <a:srgbClr val="FF0000"/>
                </a:solidFill>
                <a:latin typeface="+mn-ea"/>
              </a:rPr>
              <a:t>mo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-Data(UE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发起的业务请求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7" name="肘形连接符 16"/>
          <p:cNvCxnSpPr/>
          <p:nvPr/>
        </p:nvCxnSpPr>
        <p:spPr>
          <a:xfrm flipV="1">
            <a:off x="1855462" y="4654390"/>
            <a:ext cx="3678156" cy="430887"/>
          </a:xfrm>
          <a:prstGeom prst="bentConnector3">
            <a:avLst>
              <a:gd name="adj1" fmla="val 317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855462" y="3499679"/>
            <a:ext cx="3240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95822" y="3376568"/>
            <a:ext cx="3256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终端的标识，优先使用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s-TMSI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，若无效，则使用随机数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11848" y="168454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RRC Connection Request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5" y="682991"/>
            <a:ext cx="5751041" cy="2504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5" y="3235130"/>
            <a:ext cx="4397855" cy="448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85" y="3679712"/>
            <a:ext cx="4567005" cy="735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85" y="4419171"/>
            <a:ext cx="4898795" cy="416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03848" y="17934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RRC Connection Setup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14" y="4884382"/>
            <a:ext cx="5744535" cy="1756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14" y="5048410"/>
            <a:ext cx="5015896" cy="160690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07904" y="2718539"/>
            <a:ext cx="2304257" cy="157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肘形连接符 12"/>
          <p:cNvCxnSpPr>
            <a:stCxn id="11" idx="2"/>
            <a:endCxn id="15" idx="0"/>
          </p:cNvCxnSpPr>
          <p:nvPr/>
        </p:nvCxnSpPr>
        <p:spPr>
          <a:xfrm rot="5400000">
            <a:off x="3159774" y="1542861"/>
            <a:ext cx="366828" cy="30336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74214" y="3243120"/>
            <a:ext cx="2304257" cy="157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33783" y="3387636"/>
            <a:ext cx="1296144" cy="151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肘形连接符 18"/>
          <p:cNvCxnSpPr>
            <a:stCxn id="18" idx="2"/>
            <a:endCxn id="20" idx="0"/>
          </p:cNvCxnSpPr>
          <p:nvPr/>
        </p:nvCxnSpPr>
        <p:spPr>
          <a:xfrm rot="5400000">
            <a:off x="2168159" y="2696386"/>
            <a:ext cx="1371360" cy="305603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77750" y="4910082"/>
            <a:ext cx="1296144" cy="151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9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61" y="363619"/>
            <a:ext cx="6762678" cy="1932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" y="564640"/>
            <a:ext cx="5131048" cy="1295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1" y="2034719"/>
            <a:ext cx="6755523" cy="2003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1" y="2409884"/>
            <a:ext cx="6705428" cy="14455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61" y="3855451"/>
            <a:ext cx="7728775" cy="22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55" y="268804"/>
            <a:ext cx="5746487" cy="1302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8" y="1549418"/>
            <a:ext cx="5911082" cy="1116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88" y="2739467"/>
            <a:ext cx="6547990" cy="8229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988" y="3638821"/>
            <a:ext cx="4200732" cy="500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988" y="5357512"/>
            <a:ext cx="5289917" cy="928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988" y="4119694"/>
            <a:ext cx="6791304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5817335" cy="1472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00359"/>
            <a:ext cx="6494318" cy="9210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573016"/>
            <a:ext cx="8879505" cy="21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18" y="979240"/>
            <a:ext cx="869968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827584" y="3429000"/>
            <a:ext cx="8640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5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3" y="372789"/>
            <a:ext cx="7218533" cy="33691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3" y="4077072"/>
            <a:ext cx="8777169" cy="16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03848" y="17934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RRC Connection Setup Complete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6483584" cy="626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Initial Security Activation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0203" y="1591056"/>
            <a:ext cx="837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E-UTRAN</a:t>
            </a:r>
            <a:r>
              <a:rPr lang="zh-CN" altLang="en-US" sz="2000" dirty="0" smtClean="0">
                <a:solidFill>
                  <a:schemeClr val="tx2"/>
                </a:solidFill>
              </a:rPr>
              <a:t>向处在</a:t>
            </a:r>
            <a:r>
              <a:rPr lang="en-US" altLang="zh-CN" sz="2000" dirty="0" smtClean="0">
                <a:solidFill>
                  <a:schemeClr val="tx2"/>
                </a:solidFill>
              </a:rPr>
              <a:t>RRC_CONNECTED</a:t>
            </a:r>
            <a:r>
              <a:rPr lang="zh-CN" altLang="en-US" sz="2000" dirty="0" smtClean="0">
                <a:solidFill>
                  <a:schemeClr val="tx2"/>
                </a:solidFill>
              </a:rPr>
              <a:t>状态的</a:t>
            </a:r>
            <a:r>
              <a:rPr lang="en-US" altLang="zh-CN" sz="2000" dirty="0" smtClean="0">
                <a:solidFill>
                  <a:schemeClr val="tx2"/>
                </a:solidFill>
              </a:rPr>
              <a:t>UE</a:t>
            </a:r>
            <a:r>
              <a:rPr lang="zh-CN" altLang="en-US" sz="2000" dirty="0" smtClean="0">
                <a:solidFill>
                  <a:schemeClr val="tx2"/>
                </a:solidFill>
              </a:rPr>
              <a:t>，发起初始化安全模式命令过程。建立</a:t>
            </a:r>
            <a:r>
              <a:rPr lang="en-US" altLang="zh-CN" sz="2000" dirty="0" smtClean="0">
                <a:solidFill>
                  <a:schemeClr val="tx2"/>
                </a:solidFill>
              </a:rPr>
              <a:t>SRB2</a:t>
            </a:r>
            <a:r>
              <a:rPr lang="zh-CN" altLang="en-US" sz="2000" dirty="0" smtClean="0">
                <a:solidFill>
                  <a:schemeClr val="tx2"/>
                </a:solidFill>
              </a:rPr>
              <a:t>或</a:t>
            </a:r>
            <a:r>
              <a:rPr lang="en-US" altLang="zh-CN" sz="2000" dirty="0" smtClean="0">
                <a:solidFill>
                  <a:schemeClr val="tx2"/>
                </a:solidFill>
              </a:rPr>
              <a:t>DRB</a:t>
            </a:r>
            <a:r>
              <a:rPr lang="zh-CN" altLang="en-US" sz="2000" dirty="0" smtClean="0">
                <a:solidFill>
                  <a:schemeClr val="tx2"/>
                </a:solidFill>
              </a:rPr>
              <a:t>，使后面的信令</a:t>
            </a:r>
            <a:r>
              <a:rPr lang="en-US" altLang="zh-CN" sz="2000" dirty="0" smtClean="0">
                <a:solidFill>
                  <a:schemeClr val="tx2"/>
                </a:solidFill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</a:rPr>
              <a:t>数据是安全地传输。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068960"/>
            <a:ext cx="5781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908720"/>
            <a:ext cx="8780318" cy="4901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3848" y="17934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Security Mode Command</a:t>
            </a:r>
          </a:p>
        </p:txBody>
      </p:sp>
    </p:spTree>
    <p:extLst>
      <p:ext uri="{BB962C8B-B14F-4D97-AF65-F5344CB8AC3E}">
        <p14:creationId xmlns:p14="http://schemas.microsoft.com/office/powerpoint/2010/main" val="78841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03848" y="179348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Security Mode Complete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695450"/>
            <a:ext cx="81629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RRC </a:t>
            </a:r>
            <a:r>
              <a:rPr lang="en-US" altLang="zh-CN" dirty="0"/>
              <a:t>Connection Reconfiguration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653136"/>
            <a:ext cx="8928992" cy="2150895"/>
          </a:xfrm>
          <a:prstGeom prst="rect">
            <a:avLst/>
          </a:prstGeom>
        </p:spPr>
      </p:pic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8354566" cy="324036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修改</a:t>
            </a:r>
            <a:r>
              <a:rPr lang="en-US" altLang="zh-CN" dirty="0"/>
              <a:t>RRC</a:t>
            </a:r>
            <a:r>
              <a:rPr lang="zh-CN" altLang="en-US" dirty="0"/>
              <a:t>连接，例如，建立</a:t>
            </a:r>
            <a:r>
              <a:rPr lang="en-US" altLang="zh-CN" dirty="0"/>
              <a:t>/</a:t>
            </a:r>
            <a:r>
              <a:rPr lang="zh-CN" altLang="en-US" dirty="0"/>
              <a:t>修改</a:t>
            </a:r>
            <a:r>
              <a:rPr lang="en-US" altLang="zh-CN" dirty="0"/>
              <a:t>/</a:t>
            </a:r>
            <a:r>
              <a:rPr lang="zh-CN" altLang="en-US" dirty="0"/>
              <a:t>释放</a:t>
            </a:r>
            <a:r>
              <a:rPr lang="en-US" altLang="zh-CN" dirty="0"/>
              <a:t>RB</a:t>
            </a:r>
            <a:r>
              <a:rPr lang="zh-CN" altLang="en-US" dirty="0"/>
              <a:t>，进行切换，建立</a:t>
            </a:r>
            <a:r>
              <a:rPr lang="en-US" altLang="zh-CN" dirty="0"/>
              <a:t>/</a:t>
            </a:r>
            <a:r>
              <a:rPr lang="zh-CN" altLang="en-US" dirty="0"/>
              <a:t>修改</a:t>
            </a:r>
            <a:r>
              <a:rPr lang="en-US" altLang="zh-CN" dirty="0"/>
              <a:t>/</a:t>
            </a:r>
            <a:r>
              <a:rPr lang="zh-CN" altLang="en-US" dirty="0"/>
              <a:t>释放测量。作为该过程的部分，</a:t>
            </a:r>
            <a:r>
              <a:rPr lang="en-US" altLang="zh-CN" dirty="0"/>
              <a:t>NAS</a:t>
            </a:r>
            <a:r>
              <a:rPr lang="zh-CN" altLang="en-US" dirty="0"/>
              <a:t>专有信息可以从</a:t>
            </a:r>
            <a:r>
              <a:rPr lang="en-US" altLang="zh-CN" dirty="0"/>
              <a:t>E-UTRAN</a:t>
            </a:r>
            <a:r>
              <a:rPr lang="zh-CN" altLang="en-US" dirty="0"/>
              <a:t>传输给</a:t>
            </a:r>
            <a:r>
              <a:rPr lang="en-US" altLang="zh-CN" dirty="0"/>
              <a:t>UE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过程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sz="2400" dirty="0"/>
              <a:t>只会在</a:t>
            </a:r>
            <a:r>
              <a:rPr lang="en-US" altLang="zh-CN" sz="2400" dirty="0"/>
              <a:t>RRC_CONNECTION</a:t>
            </a:r>
            <a:r>
              <a:rPr lang="zh-CN" altLang="en-US" sz="2400" dirty="0" smtClean="0"/>
              <a:t>时发起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只有</a:t>
            </a:r>
            <a:r>
              <a:rPr lang="zh-CN" altLang="en-US" sz="2400" dirty="0"/>
              <a:t>在激活了</a:t>
            </a:r>
            <a:r>
              <a:rPr lang="en-US" altLang="zh-CN" sz="2400" dirty="0"/>
              <a:t>AS</a:t>
            </a:r>
            <a:r>
              <a:rPr lang="zh-CN" altLang="en-US" sz="2400" dirty="0"/>
              <a:t>安全后才</a:t>
            </a:r>
            <a:r>
              <a:rPr lang="zh-CN" altLang="en-US" sz="2400" dirty="0" smtClean="0"/>
              <a:t>激活；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如果包含了</a:t>
            </a:r>
            <a:r>
              <a:rPr lang="en-US" altLang="zh-CN" dirty="0" err="1"/>
              <a:t>dedicatedInfoNASList</a:t>
            </a:r>
            <a:r>
              <a:rPr lang="zh-CN" altLang="en-US" dirty="0" smtClean="0"/>
              <a:t>，就每个</a:t>
            </a:r>
            <a:r>
              <a:rPr lang="zh-CN" altLang="en-US" dirty="0"/>
              <a:t>元素转发到</a:t>
            </a:r>
            <a:r>
              <a:rPr lang="zh-CN" altLang="en-US" dirty="0" smtClean="0"/>
              <a:t>上层；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如果包含了</a:t>
            </a:r>
            <a:r>
              <a:rPr lang="en-US" altLang="zh-CN" dirty="0" err="1" smtClean="0"/>
              <a:t>measConfig</a:t>
            </a:r>
            <a:r>
              <a:rPr lang="zh-CN" altLang="en-US" dirty="0" smtClean="0"/>
              <a:t>，就配置测量相关参数；</a:t>
            </a:r>
            <a:endParaRPr lang="en-US" altLang="zh-CN" dirty="0" smtClean="0"/>
          </a:p>
          <a:p>
            <a:pPr lvl="1"/>
            <a:r>
              <a:rPr lang="zh-CN" altLang="en-US" dirty="0"/>
              <a:t>提交</a:t>
            </a:r>
            <a:r>
              <a:rPr lang="en-US" altLang="zh-CN" dirty="0" err="1"/>
              <a:t>RRCConnectionReconfigurationComplete</a:t>
            </a:r>
            <a:r>
              <a:rPr lang="zh-CN" altLang="en-US" dirty="0" smtClean="0"/>
              <a:t>到</a:t>
            </a:r>
            <a:r>
              <a:rPr lang="zh-CN" altLang="en-US" dirty="0"/>
              <a:t>下</a:t>
            </a:r>
            <a:r>
              <a:rPr lang="zh-CN" altLang="en-US" dirty="0" smtClean="0"/>
              <a:t>层</a:t>
            </a:r>
            <a:r>
              <a:rPr lang="zh-CN" altLang="en-US" dirty="0"/>
              <a:t>，以便使用新配置进行</a:t>
            </a:r>
            <a:r>
              <a:rPr lang="zh-CN" altLang="en-US" dirty="0" smtClean="0"/>
              <a:t>传输；</a:t>
            </a:r>
            <a:endParaRPr lang="en-US" altLang="zh-CN" dirty="0"/>
          </a:p>
          <a:p>
            <a:pPr lvl="1"/>
            <a:r>
              <a:rPr lang="zh-CN" altLang="en-US" dirty="0" smtClean="0"/>
              <a:t>由于</a:t>
            </a:r>
            <a:r>
              <a:rPr lang="zh-CN" altLang="en-US" dirty="0"/>
              <a:t>移动</a:t>
            </a:r>
            <a:r>
              <a:rPr lang="zh-CN" altLang="en-US" dirty="0" smtClean="0"/>
              <a:t>性导致的</a:t>
            </a:r>
            <a:r>
              <a:rPr lang="en-US" altLang="zh-CN" dirty="0" smtClean="0"/>
              <a:t>RRC</a:t>
            </a:r>
            <a:r>
              <a:rPr lang="zh-CN" altLang="en-US" dirty="0"/>
              <a:t>连接</a:t>
            </a:r>
            <a:r>
              <a:rPr lang="zh-CN" altLang="en-US" dirty="0" smtClean="0"/>
              <a:t>重构</a:t>
            </a:r>
            <a:r>
              <a:rPr lang="zh-CN" altLang="en-US" dirty="0"/>
              <a:t>，</a:t>
            </a:r>
            <a:r>
              <a:rPr lang="zh-CN" altLang="en-US" dirty="0" smtClean="0"/>
              <a:t>也</a:t>
            </a:r>
            <a:r>
              <a:rPr lang="zh-CN" altLang="en-US" dirty="0"/>
              <a:t>是可能</a:t>
            </a:r>
            <a:r>
              <a:rPr lang="zh-CN" altLang="en-US" dirty="0" smtClean="0"/>
              <a:t>的；</a:t>
            </a:r>
            <a:endParaRPr lang="en-US" altLang="zh-CN" dirty="0" smtClean="0"/>
          </a:p>
          <a:p>
            <a:pPr marL="0" lvl="0" indent="0">
              <a:buClr>
                <a:srgbClr val="31B6FD"/>
              </a:buCl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40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RRC </a:t>
            </a:r>
            <a:r>
              <a:rPr lang="en-US" altLang="zh-CN" dirty="0"/>
              <a:t>Connection Re-establishment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8354566" cy="324036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重新建立一个</a:t>
            </a:r>
            <a:r>
              <a:rPr lang="en-US" altLang="zh-CN" dirty="0" smtClean="0"/>
              <a:t>RRC</a:t>
            </a:r>
            <a:r>
              <a:rPr lang="zh-CN" altLang="en-US" dirty="0" smtClean="0"/>
              <a:t>连接。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过程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sz="2400" dirty="0" smtClean="0"/>
              <a:t>处于</a:t>
            </a:r>
            <a:r>
              <a:rPr lang="en-US" altLang="zh-CN" sz="2400" dirty="0" smtClean="0"/>
              <a:t>RRC_CONNECTED</a:t>
            </a:r>
            <a:r>
              <a:rPr lang="zh-CN" altLang="en-US" sz="2400" dirty="0" smtClean="0"/>
              <a:t>且安全</a:t>
            </a:r>
            <a:r>
              <a:rPr lang="zh-CN" altLang="en-US" sz="2400" dirty="0"/>
              <a:t>激活</a:t>
            </a:r>
            <a:r>
              <a:rPr lang="zh-CN" altLang="en-US" sz="2400" dirty="0" smtClean="0"/>
              <a:t>后的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，可以</a:t>
            </a:r>
            <a:r>
              <a:rPr lang="zh-CN" altLang="en-US" sz="2400" dirty="0"/>
              <a:t>启动</a:t>
            </a:r>
            <a:r>
              <a:rPr lang="en-US" altLang="zh-CN" sz="2400" dirty="0"/>
              <a:t>RRC</a:t>
            </a:r>
            <a:r>
              <a:rPr lang="zh-CN" altLang="en-US" sz="2400" dirty="0"/>
              <a:t>连接重新建立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pPr lvl="1"/>
            <a:r>
              <a:rPr lang="zh-CN" altLang="en-US" sz="2400" dirty="0"/>
              <a:t>只有</a:t>
            </a:r>
            <a:r>
              <a:rPr lang="zh-CN" altLang="en-US" sz="2400" dirty="0" smtClean="0"/>
              <a:t>在可接入小区准备好时</a:t>
            </a:r>
            <a:r>
              <a:rPr lang="zh-CN" altLang="en-US" sz="2400" dirty="0"/>
              <a:t>，过程才会成功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包括恢复</a:t>
            </a:r>
            <a:r>
              <a:rPr lang="en-US" altLang="zh-CN" sz="2400" dirty="0"/>
              <a:t>SRB1</a:t>
            </a:r>
            <a:r>
              <a:rPr lang="zh-CN" altLang="en-US" sz="2400" dirty="0" smtClean="0"/>
              <a:t>和重新激活安全模块；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UE</a:t>
            </a:r>
            <a:r>
              <a:rPr lang="zh-CN" altLang="en-US" sz="2400" dirty="0"/>
              <a:t>在满足以下条件之一时启动该过程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dirty="0" smtClean="0"/>
              <a:t>无线链路失败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dirty="0" smtClean="0"/>
              <a:t>切换失败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dirty="0" smtClean="0"/>
              <a:t>来自</a:t>
            </a:r>
            <a:r>
              <a:rPr lang="en-US" altLang="zh-CN" dirty="0" smtClean="0"/>
              <a:t>E-UTRA</a:t>
            </a:r>
            <a:r>
              <a:rPr lang="zh-CN" altLang="en-US" dirty="0" smtClean="0"/>
              <a:t>的移动失败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dirty="0" smtClean="0"/>
              <a:t>完整性检测失败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 smtClean="0"/>
              <a:t>RRC</a:t>
            </a:r>
            <a:r>
              <a:rPr lang="zh-CN" altLang="en-US" dirty="0" smtClean="0"/>
              <a:t>重配失败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0" indent="0">
              <a:buClr>
                <a:srgbClr val="31B6FD"/>
              </a:buClr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581128"/>
            <a:ext cx="8753554" cy="21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RRC </a:t>
            </a:r>
            <a:r>
              <a:rPr lang="en-US" altLang="zh-CN" dirty="0"/>
              <a:t>Connection </a:t>
            </a:r>
            <a:r>
              <a:rPr lang="en-US" altLang="zh-CN" dirty="0" smtClean="0"/>
              <a:t>Release (By E-UTRAN)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8354566" cy="324036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释放</a:t>
            </a:r>
            <a:r>
              <a:rPr lang="en-US" altLang="zh-CN" dirty="0" smtClean="0"/>
              <a:t>RRC</a:t>
            </a:r>
            <a:r>
              <a:rPr lang="zh-CN" altLang="en-US" dirty="0" smtClean="0"/>
              <a:t>连接。（</a:t>
            </a:r>
            <a:r>
              <a:rPr lang="en-US" altLang="zh-CN" dirty="0" smtClean="0"/>
              <a:t>RRC_CONNECTED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 RRC_IDLE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过程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en-US" altLang="zh-CN" sz="2400" dirty="0" smtClean="0"/>
              <a:t>E-URTAN</a:t>
            </a:r>
            <a:r>
              <a:rPr lang="zh-CN" altLang="en-US" sz="2400" dirty="0" smtClean="0"/>
              <a:t>可以向处于</a:t>
            </a:r>
            <a:r>
              <a:rPr lang="en-US" altLang="zh-CN" sz="2400" dirty="0" smtClean="0"/>
              <a:t>RRC_CONNECTED</a:t>
            </a:r>
            <a:r>
              <a:rPr lang="zh-CN" altLang="en-US" sz="2400" dirty="0"/>
              <a:t>中的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，发起</a:t>
            </a:r>
            <a:r>
              <a:rPr lang="en-US" altLang="zh-CN" sz="2400" dirty="0"/>
              <a:t>RRC</a:t>
            </a:r>
            <a:r>
              <a:rPr lang="zh-CN" altLang="en-US" sz="2400" dirty="0"/>
              <a:t>连接释放过程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释放所建立的无线承载和所有无线资源；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退出</a:t>
            </a:r>
            <a:r>
              <a:rPr lang="en-US" altLang="zh-CN" sz="2400" dirty="0"/>
              <a:t>RRC_CONNECTED </a:t>
            </a:r>
            <a:r>
              <a:rPr lang="zh-CN" altLang="en-US" sz="2400" dirty="0" smtClean="0"/>
              <a:t>状态，</a:t>
            </a:r>
            <a:r>
              <a:rPr lang="zh-CN" altLang="en-US" sz="2400" dirty="0"/>
              <a:t>并根据</a:t>
            </a:r>
            <a:r>
              <a:rPr lang="en-US" altLang="zh-CN" sz="2400" dirty="0"/>
              <a:t>RRC</a:t>
            </a:r>
            <a:r>
              <a:rPr lang="zh-CN" altLang="en-US" sz="2400" dirty="0"/>
              <a:t>连接释放中设置的释放原因进行</a:t>
            </a:r>
            <a:r>
              <a:rPr lang="zh-CN" altLang="en-US" sz="2400" dirty="0" smtClean="0"/>
              <a:t>操作；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RRC</a:t>
            </a:r>
            <a:r>
              <a:rPr lang="zh-CN" altLang="en-US" sz="2400" dirty="0" smtClean="0"/>
              <a:t>连接释放的原因：</a:t>
            </a:r>
            <a:endParaRPr lang="en-US" altLang="zh-CN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 err="1" smtClean="0"/>
              <a:t>loadBalancingTAUrequired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/>
              <a:t>other</a:t>
            </a:r>
            <a:endParaRPr lang="en-US" altLang="zh-CN" dirty="0" smtClean="0"/>
          </a:p>
          <a:p>
            <a:pPr marL="0" lvl="0" indent="0">
              <a:buClr>
                <a:srgbClr val="31B6FD"/>
              </a:buClr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653136"/>
            <a:ext cx="4226793" cy="20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RRC </a:t>
            </a:r>
            <a:r>
              <a:rPr lang="en-US" altLang="zh-CN" dirty="0"/>
              <a:t>Connection </a:t>
            </a:r>
            <a:r>
              <a:rPr lang="en-US" altLang="zh-CN" dirty="0" smtClean="0"/>
              <a:t>Release (By UE)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8051563" cy="286394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目的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400" dirty="0"/>
              <a:t>释放</a:t>
            </a:r>
            <a:r>
              <a:rPr lang="en-US" altLang="zh-CN" sz="2400" dirty="0"/>
              <a:t>RRC</a:t>
            </a:r>
            <a:r>
              <a:rPr lang="zh-CN" altLang="en-US" sz="2400" dirty="0"/>
              <a:t>连接。（</a:t>
            </a:r>
            <a:r>
              <a:rPr lang="en-US" altLang="zh-CN" sz="2400" dirty="0"/>
              <a:t>RRC_CONNECTED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RRC_IDLE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过程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sz="2400" dirty="0"/>
              <a:t>当上层请求释放</a:t>
            </a:r>
            <a:r>
              <a:rPr lang="en-US" altLang="zh-CN" sz="2400" dirty="0"/>
              <a:t>RRC</a:t>
            </a:r>
            <a:r>
              <a:rPr lang="zh-CN" altLang="en-US" sz="2400" dirty="0"/>
              <a:t>连接时，</a:t>
            </a:r>
            <a:r>
              <a:rPr lang="en-US" altLang="zh-CN" sz="2400" dirty="0"/>
              <a:t>UE</a:t>
            </a:r>
            <a:r>
              <a:rPr lang="zh-CN" altLang="en-US" sz="2400" dirty="0"/>
              <a:t>启动该过程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上层</a:t>
            </a:r>
            <a:r>
              <a:rPr lang="zh-CN" altLang="en-US" sz="2400" dirty="0"/>
              <a:t>在不同的场景中调用该过程，如：在确定网络未通过身份验证检查或用户中止呼叫时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释放所建立的无线承载和所有无线资源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退出</a:t>
            </a:r>
            <a:r>
              <a:rPr lang="en-US" altLang="zh-CN" sz="2400" dirty="0"/>
              <a:t>RRC_CONNECTED </a:t>
            </a:r>
            <a:r>
              <a:rPr lang="zh-CN" altLang="en-US" sz="2400" dirty="0" smtClean="0"/>
              <a:t>状态，</a:t>
            </a:r>
            <a:r>
              <a:rPr lang="zh-CN" altLang="en-US" sz="2400" dirty="0"/>
              <a:t>并根据</a:t>
            </a:r>
            <a:r>
              <a:rPr lang="en-US" altLang="zh-CN" sz="2400" dirty="0"/>
              <a:t>RRC</a:t>
            </a:r>
            <a:r>
              <a:rPr lang="zh-CN" altLang="en-US" sz="2400" dirty="0"/>
              <a:t>连接释放中设置的释放</a:t>
            </a:r>
            <a:r>
              <a:rPr lang="zh-CN" altLang="en-US" sz="2400" dirty="0" smtClean="0"/>
              <a:t>原因</a:t>
            </a:r>
            <a:r>
              <a:rPr lang="en-US" altLang="zh-CN" sz="2400" dirty="0" smtClean="0"/>
              <a:t>(other)</a:t>
            </a:r>
            <a:r>
              <a:rPr lang="zh-CN" altLang="en-US" sz="2400" dirty="0" smtClean="0"/>
              <a:t>进行操作；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如果</a:t>
            </a:r>
            <a:r>
              <a:rPr lang="zh-CN" altLang="en-US" sz="2400" dirty="0" smtClean="0"/>
              <a:t>上层指示</a:t>
            </a:r>
            <a:r>
              <a:rPr lang="zh-CN" altLang="en-US" sz="2400" dirty="0"/>
              <a:t>禁止</a:t>
            </a:r>
            <a:r>
              <a:rPr lang="zh-CN" altLang="en-US" sz="2400" dirty="0" smtClean="0"/>
              <a:t>服务</a:t>
            </a:r>
            <a:r>
              <a:rPr lang="zh-CN" altLang="en-US" sz="2400" dirty="0"/>
              <a:t>小区，则在进入</a:t>
            </a:r>
            <a:r>
              <a:rPr lang="en-US" altLang="zh-CN" sz="2400" dirty="0"/>
              <a:t>RRC_IDLE</a:t>
            </a:r>
            <a:r>
              <a:rPr lang="zh-CN" altLang="en-US" sz="2400" dirty="0"/>
              <a:t>之前使用的小区视为</a:t>
            </a:r>
            <a:r>
              <a:rPr lang="zh-CN" altLang="en-US" sz="2400" dirty="0" smtClean="0"/>
              <a:t>禁止使用</a:t>
            </a:r>
            <a:r>
              <a:rPr lang="zh-CN" altLang="en-US" sz="2400" dirty="0"/>
              <a:t>；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276725"/>
            <a:ext cx="558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4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Inter-RAT Mobility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82105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1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Handover to E-UTRA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7835539" cy="262455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目的：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在网络的控制下，将与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的连接，从另外的接入网切换到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过程：</a:t>
            </a:r>
            <a:endParaRPr lang="en-US" altLang="zh-CN" dirty="0"/>
          </a:p>
          <a:p>
            <a:pPr lvl="1"/>
            <a:r>
              <a:rPr lang="en-US" altLang="zh-CN" sz="2400" dirty="0" smtClean="0"/>
              <a:t>RAN</a:t>
            </a:r>
            <a:r>
              <a:rPr lang="zh-CN" altLang="en-US" sz="2400" dirty="0" smtClean="0"/>
              <a:t>要使用其他接入技术，通过其他</a:t>
            </a:r>
            <a:r>
              <a:rPr lang="en-US" altLang="zh-CN" sz="2400" dirty="0" smtClean="0"/>
              <a:t>RAT</a:t>
            </a:r>
            <a:r>
              <a:rPr lang="zh-CN" altLang="en-US" sz="2400" dirty="0" smtClean="0"/>
              <a:t>发送；</a:t>
            </a:r>
            <a:r>
              <a:rPr lang="en-US" altLang="zh-CN" sz="2400" dirty="0" err="1" smtClean="0"/>
              <a:t>RRCConnectionReconfiguration</a:t>
            </a:r>
            <a:r>
              <a:rPr lang="zh-CN" altLang="en-US" sz="2400" dirty="0" smtClean="0"/>
              <a:t>来发起切换到</a:t>
            </a:r>
            <a:r>
              <a:rPr lang="en-US" altLang="zh-CN" sz="2400" dirty="0" smtClean="0"/>
              <a:t>E-UTRA</a:t>
            </a:r>
            <a:r>
              <a:rPr lang="zh-CN" altLang="en-US" sz="2400" dirty="0" smtClean="0"/>
              <a:t>的过程</a:t>
            </a:r>
            <a:r>
              <a:rPr lang="en-US" altLang="zh-CN" sz="2400" dirty="0" smtClean="0"/>
              <a:t>;</a:t>
            </a:r>
          </a:p>
          <a:p>
            <a:pPr lvl="1"/>
            <a:r>
              <a:rPr lang="zh-CN" altLang="en-US" sz="2400" dirty="0"/>
              <a:t>为</a:t>
            </a:r>
            <a:r>
              <a:rPr lang="zh-CN" altLang="en-US" sz="2400" dirty="0" smtClean="0"/>
              <a:t>建立</a:t>
            </a:r>
            <a:r>
              <a:rPr lang="en-US" altLang="zh-CN" sz="2400" dirty="0" smtClean="0"/>
              <a:t>SRB1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SRB2</a:t>
            </a:r>
            <a:r>
              <a:rPr lang="zh-CN" altLang="en-US" sz="2400" dirty="0" smtClean="0"/>
              <a:t>和更多</a:t>
            </a:r>
            <a:r>
              <a:rPr lang="en-US" altLang="zh-CN" sz="2400" dirty="0" smtClean="0"/>
              <a:t>DRB</a:t>
            </a:r>
            <a:r>
              <a:rPr lang="zh-CN" altLang="en-US" sz="2400" dirty="0"/>
              <a:t>，至少建立了具有默认</a:t>
            </a:r>
            <a:r>
              <a:rPr lang="en-US" altLang="zh-CN" sz="2400" dirty="0"/>
              <a:t>EPS</a:t>
            </a:r>
            <a:r>
              <a:rPr lang="zh-CN" altLang="en-US" sz="2400" dirty="0"/>
              <a:t>承载的</a:t>
            </a:r>
            <a:r>
              <a:rPr lang="en-US" altLang="zh-CN" sz="2400" dirty="0" smtClean="0"/>
              <a:t>DRB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400" dirty="0" smtClean="0"/>
              <a:t>UTRAN</a:t>
            </a:r>
            <a:r>
              <a:rPr lang="zh-CN" altLang="en-US" sz="2400" dirty="0" smtClean="0"/>
              <a:t>在完整性已被激活下，从</a:t>
            </a:r>
            <a:r>
              <a:rPr lang="en-US" altLang="zh-CN" sz="2400" dirty="0" smtClean="0"/>
              <a:t>UTRAN</a:t>
            </a:r>
            <a:r>
              <a:rPr lang="zh-CN" altLang="en-US" sz="2400" dirty="0" smtClean="0"/>
              <a:t>切换到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激活加密（如果在其他</a:t>
            </a:r>
            <a:r>
              <a:rPr lang="en-US" altLang="zh-CN" sz="2400" dirty="0" smtClean="0"/>
              <a:t>RAT</a:t>
            </a:r>
            <a:r>
              <a:rPr lang="zh-CN" altLang="en-US" sz="2400" dirty="0" smtClean="0"/>
              <a:t>未激活下，可能使用</a:t>
            </a:r>
            <a:r>
              <a:rPr lang="en-US" altLang="zh-CN" sz="2400" dirty="0" smtClean="0"/>
              <a:t>NULL</a:t>
            </a:r>
            <a:r>
              <a:rPr lang="zh-CN" altLang="en-US" sz="2400" dirty="0" smtClean="0"/>
              <a:t>算法）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037335"/>
            <a:ext cx="5033020" cy="27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Mobility from E-UTRA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7835539" cy="262455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目的：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400" dirty="0" smtClean="0"/>
              <a:t>RRC_CONNECTED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从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切换到其他</a:t>
            </a:r>
            <a:r>
              <a:rPr lang="en-US" altLang="zh-CN" sz="2400" dirty="0" smtClean="0"/>
              <a:t>RAT</a:t>
            </a:r>
            <a:r>
              <a:rPr lang="zh-CN" altLang="en-US" sz="2400" dirty="0" smtClean="0"/>
              <a:t>的小区。</a:t>
            </a: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过程：</a:t>
            </a:r>
            <a:endParaRPr lang="en-US" altLang="zh-CN" dirty="0"/>
          </a:p>
          <a:p>
            <a:pPr lvl="1"/>
            <a:r>
              <a:rPr lang="zh-CN" altLang="en-US" sz="2200" dirty="0" smtClean="0"/>
              <a:t>切换</a:t>
            </a:r>
            <a:r>
              <a:rPr lang="en-US" altLang="zh-CN" dirty="0"/>
              <a:t>——</a:t>
            </a:r>
            <a:r>
              <a:rPr lang="zh-CN" altLang="en-US" sz="2200" dirty="0" smtClean="0"/>
              <a:t>在</a:t>
            </a:r>
            <a:r>
              <a:rPr lang="en-US" altLang="zh-CN" dirty="0" err="1" smtClean="0"/>
              <a:t>MobilityFromEUTRACommand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中包含了目标小区已经为</a:t>
            </a:r>
            <a:r>
              <a:rPr lang="en-US" altLang="zh-CN" dirty="0" smtClean="0"/>
              <a:t>UE</a:t>
            </a:r>
            <a:r>
              <a:rPr lang="zh-CN" altLang="en-US" dirty="0" smtClean="0"/>
              <a:t>分配的无线资源；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小区改变命令</a:t>
            </a:r>
            <a:r>
              <a:rPr lang="en-US" altLang="zh-CN" dirty="0" smtClean="0"/>
              <a:t>——</a:t>
            </a:r>
            <a:r>
              <a:rPr lang="en-US" altLang="zh-CN" dirty="0" err="1"/>
              <a:t>MobilityFromEUTRACommand</a:t>
            </a:r>
            <a:r>
              <a:rPr lang="en-US" altLang="zh-CN" dirty="0"/>
              <a:t> </a:t>
            </a:r>
            <a:r>
              <a:rPr lang="zh-CN" altLang="en-US" dirty="0" smtClean="0"/>
              <a:t>可能包含有助于接入和</a:t>
            </a:r>
            <a:r>
              <a:rPr lang="en-US" altLang="zh-CN" dirty="0" smtClean="0"/>
              <a:t>/</a:t>
            </a:r>
            <a:r>
              <a:rPr lang="zh-CN" altLang="en-US" dirty="0" smtClean="0"/>
              <a:t>或连接到目标小区的信息；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该过程可能会由</a:t>
            </a:r>
            <a:r>
              <a:rPr lang="en-US" altLang="zh-CN" dirty="0" err="1" smtClean="0"/>
              <a:t>MeasurementReport</a:t>
            </a:r>
            <a:r>
              <a:rPr lang="en-US" altLang="zh-CN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触发；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该过程仅在</a:t>
            </a:r>
            <a:r>
              <a:rPr lang="zh-CN" altLang="en-US" dirty="0"/>
              <a:t>安全</a:t>
            </a:r>
            <a:r>
              <a:rPr lang="zh-CN" altLang="en-US" dirty="0" smtClean="0"/>
              <a:t>被激活时使用；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该过程在</a:t>
            </a:r>
            <a:r>
              <a:rPr lang="en-US" altLang="zh-CN" dirty="0" smtClean="0"/>
              <a:t>SRB</a:t>
            </a:r>
            <a:r>
              <a:rPr lang="zh-CN" altLang="en-US" dirty="0" smtClean="0"/>
              <a:t>已建立（可能还有</a:t>
            </a:r>
            <a:r>
              <a:rPr lang="en-US" altLang="zh-CN" dirty="0" smtClean="0"/>
              <a:t>DRB</a:t>
            </a:r>
            <a:r>
              <a:rPr lang="zh-CN" altLang="en-US" dirty="0" smtClean="0"/>
              <a:t>）时使用；</a:t>
            </a:r>
            <a:endParaRPr lang="en-US" altLang="zh-CN" dirty="0"/>
          </a:p>
          <a:p>
            <a:endParaRPr lang="zh-CN" altLang="en-US" dirty="0"/>
          </a:p>
          <a:p>
            <a:pPr lvl="1"/>
            <a:endParaRPr lang="en-US" altLang="zh-CN" dirty="0"/>
          </a:p>
          <a:p>
            <a:endParaRPr lang="zh-CN" altLang="en-US" dirty="0"/>
          </a:p>
          <a:p>
            <a:pPr lvl="1"/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30" y="4026029"/>
            <a:ext cx="5334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737"/>
            <a:ext cx="6278005" cy="26543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828848"/>
            <a:ext cx="6278005" cy="1681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0" y="3213841"/>
            <a:ext cx="6460163" cy="3233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19873" y="2277035"/>
            <a:ext cx="648072" cy="143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>
            <a:endCxn id="20" idx="0"/>
          </p:cNvCxnSpPr>
          <p:nvPr/>
        </p:nvCxnSpPr>
        <p:spPr>
          <a:xfrm rot="10800000" flipV="1">
            <a:off x="503548" y="3037723"/>
            <a:ext cx="1692188" cy="19331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9512" y="3231033"/>
            <a:ext cx="648072" cy="143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肘形连接符 24"/>
          <p:cNvCxnSpPr/>
          <p:nvPr/>
        </p:nvCxnSpPr>
        <p:spPr>
          <a:xfrm rot="10800000" flipV="1">
            <a:off x="2195737" y="2348961"/>
            <a:ext cx="1200877" cy="688762"/>
          </a:xfrm>
          <a:prstGeom prst="bentConnector3">
            <a:avLst>
              <a:gd name="adj1" fmla="val 77971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419872" y="2420888"/>
            <a:ext cx="1152127" cy="17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肘形连接符 29"/>
          <p:cNvCxnSpPr/>
          <p:nvPr/>
        </p:nvCxnSpPr>
        <p:spPr>
          <a:xfrm rot="5400000">
            <a:off x="2149755" y="2941135"/>
            <a:ext cx="1732828" cy="827081"/>
          </a:xfrm>
          <a:prstGeom prst="bentConnector3">
            <a:avLst>
              <a:gd name="adj1" fmla="val 462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endCxn id="38" idx="0"/>
          </p:cNvCxnSpPr>
          <p:nvPr/>
        </p:nvCxnSpPr>
        <p:spPr>
          <a:xfrm rot="10800000" flipV="1">
            <a:off x="755577" y="4221088"/>
            <a:ext cx="1847051" cy="23304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79512" y="4454134"/>
            <a:ext cx="1152128" cy="17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257" y="1221081"/>
            <a:ext cx="4557190" cy="1472261"/>
          </a:xfrm>
          <a:prstGeom prst="rect">
            <a:avLst/>
          </a:prstGeom>
        </p:spPr>
      </p:pic>
      <p:cxnSp>
        <p:nvCxnSpPr>
          <p:cNvPr id="45" name="直接箭头连接符 44"/>
          <p:cNvCxnSpPr/>
          <p:nvPr/>
        </p:nvCxnSpPr>
        <p:spPr>
          <a:xfrm>
            <a:off x="2483595" y="3875407"/>
            <a:ext cx="32045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688125" y="3752296"/>
            <a:ext cx="2281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包含目标小区已为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分配的无线资源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8" name="直接箭头连接符 47"/>
          <p:cNvCxnSpPr>
            <a:stCxn id="46" idx="0"/>
          </p:cNvCxnSpPr>
          <p:nvPr/>
        </p:nvCxnSpPr>
        <p:spPr>
          <a:xfrm flipV="1">
            <a:off x="6828657" y="2656598"/>
            <a:ext cx="1235733" cy="1095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1619672" y="5106793"/>
            <a:ext cx="32045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824202" y="4983682"/>
            <a:ext cx="2484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可能包含有助于接入和建立连接的信息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4824202" y="5397782"/>
            <a:ext cx="5593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5400266" y="5274671"/>
            <a:ext cx="2412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目标小区的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PCI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4949128" y="5522891"/>
            <a:ext cx="5593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5525192" y="5399780"/>
            <a:ext cx="2412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目标小区的频点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4824202" y="5820120"/>
            <a:ext cx="1616616" cy="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457517" y="5697009"/>
            <a:ext cx="1354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目标小区的系统信息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91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Measurements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Measurements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7"/>
            <a:ext cx="7835539" cy="18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/>
              <a:t>UE</a:t>
            </a:r>
            <a:r>
              <a:rPr lang="zh-CN" altLang="en-US" dirty="0"/>
              <a:t>根据</a:t>
            </a:r>
            <a:r>
              <a:rPr lang="en-US" altLang="zh-CN" dirty="0"/>
              <a:t>E-UTRAN</a:t>
            </a:r>
            <a:r>
              <a:rPr lang="zh-CN" altLang="en-US" dirty="0"/>
              <a:t>提供的测量</a:t>
            </a:r>
            <a:r>
              <a:rPr lang="zh-CN" altLang="en-US" dirty="0" smtClean="0"/>
              <a:t>配置</a:t>
            </a:r>
            <a:r>
              <a:rPr lang="zh-CN" altLang="en-US" dirty="0"/>
              <a:t>，</a:t>
            </a:r>
            <a:r>
              <a:rPr lang="zh-CN" altLang="en-US" dirty="0" smtClean="0"/>
              <a:t>报告</a:t>
            </a:r>
            <a:r>
              <a:rPr lang="zh-CN" altLang="en-US" dirty="0"/>
              <a:t>测量</a:t>
            </a:r>
            <a:r>
              <a:rPr lang="zh-CN" altLang="en-US" dirty="0" smtClean="0"/>
              <a:t>信息；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测量配置适用于处于</a:t>
            </a:r>
            <a:r>
              <a:rPr lang="en-US" altLang="zh-CN" dirty="0" smtClean="0"/>
              <a:t>RRC_CONNECTED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UE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由专有信令来配置，如：</a:t>
            </a:r>
            <a:r>
              <a:rPr lang="en-US" altLang="zh-CN" dirty="0" err="1" smtClean="0"/>
              <a:t>RRCConnectionReconfiguration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信息；</a:t>
            </a:r>
            <a:endParaRPr lang="en-US" altLang="zh-CN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338179618"/>
              </p:ext>
            </p:extLst>
          </p:nvPr>
        </p:nvGraphicFramePr>
        <p:xfrm>
          <a:off x="1619672" y="3140968"/>
          <a:ext cx="504056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65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测量配置相关参数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36861" y="1412777"/>
            <a:ext cx="7835539" cy="136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测量对象（</a:t>
            </a:r>
            <a:r>
              <a:rPr lang="en-US" altLang="zh-CN" dirty="0" smtClean="0"/>
              <a:t>Measurement Object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以频点为基本单位，每个被配置的测量对象为一个单独的频点，拥有单独的测量对象标识（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），对于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同频和异频测量，测量对象是一个单一的</a:t>
            </a:r>
            <a:r>
              <a:rPr lang="en-US" altLang="zh-CN" sz="2400" dirty="0" smtClean="0"/>
              <a:t>E-UTRA</a:t>
            </a:r>
            <a:r>
              <a:rPr lang="zh-CN" altLang="en-US" sz="2400" dirty="0" smtClean="0"/>
              <a:t>载波频率。</a:t>
            </a: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3068960"/>
            <a:ext cx="6991350" cy="25336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627784" y="3645024"/>
            <a:ext cx="36365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64362" y="3521913"/>
            <a:ext cx="1259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执行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测量的对象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5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3" y="1116520"/>
            <a:ext cx="7179174" cy="2393058"/>
          </a:xfrm>
          <a:prstGeom prst="rect">
            <a:avLst/>
          </a:prstGeom>
        </p:spPr>
      </p:pic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615943" y="1391870"/>
            <a:ext cx="4682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84168" y="1268760"/>
            <a:ext cx="2033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待测量的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E-UTRA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同频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异频频点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10" y="3744464"/>
            <a:ext cx="8115930" cy="241667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95936" y="2462737"/>
            <a:ext cx="1620007" cy="15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肘形连接符 12"/>
          <p:cNvCxnSpPr>
            <a:stCxn id="12" idx="1"/>
          </p:cNvCxnSpPr>
          <p:nvPr/>
        </p:nvCxnSpPr>
        <p:spPr>
          <a:xfrm rot="10800000" flipV="1">
            <a:off x="2915816" y="2541062"/>
            <a:ext cx="1080120" cy="1022726"/>
          </a:xfrm>
          <a:prstGeom prst="bentConnector3">
            <a:avLst>
              <a:gd name="adj1" fmla="val 101099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endCxn id="18" idx="0"/>
          </p:cNvCxnSpPr>
          <p:nvPr/>
        </p:nvCxnSpPr>
        <p:spPr>
          <a:xfrm rot="10800000" flipV="1">
            <a:off x="1210453" y="3563789"/>
            <a:ext cx="1705363" cy="180674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192" y="3744463"/>
            <a:ext cx="1538519" cy="188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肘形连接符 20"/>
          <p:cNvCxnSpPr>
            <a:endCxn id="22" idx="0"/>
          </p:cNvCxnSpPr>
          <p:nvPr/>
        </p:nvCxnSpPr>
        <p:spPr>
          <a:xfrm rot="10800000" flipV="1">
            <a:off x="1437172" y="4930209"/>
            <a:ext cx="1568270" cy="171451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44964" y="5101661"/>
            <a:ext cx="198441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95936" y="2974100"/>
            <a:ext cx="2016224" cy="16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肘形连接符 27"/>
          <p:cNvCxnSpPr>
            <a:stCxn id="27" idx="1"/>
          </p:cNvCxnSpPr>
          <p:nvPr/>
        </p:nvCxnSpPr>
        <p:spPr>
          <a:xfrm rot="10800000" flipV="1">
            <a:off x="2987824" y="3057534"/>
            <a:ext cx="1008113" cy="1856200"/>
          </a:xfrm>
          <a:prstGeom prst="bentConnector2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168545" y="4526917"/>
            <a:ext cx="4682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636770" y="4403807"/>
            <a:ext cx="2033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待</a:t>
            </a: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测的小区的物理标识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95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41903" y="548680"/>
            <a:ext cx="7835539" cy="136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上报配置（</a:t>
            </a:r>
            <a:r>
              <a:rPr lang="en-US" altLang="zh-CN" dirty="0" smtClean="0"/>
              <a:t>Reporting Configurations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按照类型分为事件触发上报和周期触发上报，每个上报配置拥有单独的标识。事件触发上报配置包括事件种类及门限值，以及满足触发条件的持续事件；周期性触发类型的上报配置包括上报周期，以及周期性触发的目的。</a:t>
            </a:r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70" y="1916831"/>
            <a:ext cx="6364432" cy="13421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970" y="3332820"/>
            <a:ext cx="437228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triggerType</a:t>
            </a:r>
            <a:r>
              <a:rPr lang="en-US" altLang="zh-CN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::= CHOICE { event, periodical }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98791"/>
              </p:ext>
            </p:extLst>
          </p:nvPr>
        </p:nvGraphicFramePr>
        <p:xfrm>
          <a:off x="123833" y="3809161"/>
          <a:ext cx="8856984" cy="297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155"/>
                <a:gridCol w="7483829"/>
              </a:tblGrid>
              <a:tr h="32291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一些</a:t>
                      </a:r>
                      <a:r>
                        <a:rPr lang="en-US" altLang="zh-CN" dirty="0" smtClean="0"/>
                        <a:t>event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事件描述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Event 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服务小区信道质量大于门限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A2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服务小区信道质量小于门限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A3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邻区信道质量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偏移量优于服务小区信道质量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A4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邻区信道质量大于门限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A5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服务小区信道质量小于门限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，同时邻区信道质量大于门限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22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Inter-RAT</a:t>
                      </a:r>
                      <a:r>
                        <a:rPr lang="zh-CN" altLang="en-US" dirty="0" smtClean="0"/>
                        <a:t>邻区信道质量大于门限</a:t>
                      </a:r>
                      <a:endParaRPr lang="zh-CN" altLang="en-US" dirty="0"/>
                    </a:p>
                  </a:txBody>
                  <a:tcPr/>
                </a:tc>
              </a:tr>
              <a:tr h="4187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 B2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服务小区信道质量小于门限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，同时</a:t>
                      </a:r>
                      <a:r>
                        <a:rPr lang="en-US" altLang="zh-CN" dirty="0" smtClean="0"/>
                        <a:t>Inter-RAT</a:t>
                      </a:r>
                      <a:r>
                        <a:rPr lang="zh-CN" altLang="en-US" dirty="0" smtClean="0"/>
                        <a:t>邻区信道质量大于门限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36861" y="1412777"/>
            <a:ext cx="7835539" cy="136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/>
              <a:t>质量</a:t>
            </a:r>
            <a:r>
              <a:rPr lang="zh-CN" altLang="en-US" dirty="0" smtClean="0"/>
              <a:t>配置（</a:t>
            </a:r>
            <a:r>
              <a:rPr lang="en-US" altLang="zh-CN" dirty="0" smtClean="0"/>
              <a:t>Quantity Configurations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sz="2400" dirty="0"/>
              <a:t>一</a:t>
            </a:r>
            <a:r>
              <a:rPr lang="zh-CN" altLang="en-US" sz="2400" dirty="0" smtClean="0"/>
              <a:t>个质量配置用于配置同频测量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异频测量</a:t>
            </a:r>
            <a:r>
              <a:rPr lang="en-US" altLang="zh-CN" sz="2400" dirty="0" smtClean="0"/>
              <a:t>/inter-RAT</a:t>
            </a:r>
            <a:r>
              <a:rPr lang="zh-CN" altLang="en-US" sz="2400" dirty="0" smtClean="0"/>
              <a:t>测量的质量；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数量配置定义测量数量和相关过滤，用于该测量类型的所有事件评估和相关</a:t>
            </a:r>
            <a:r>
              <a:rPr lang="zh-CN" altLang="en-US" sz="2400" dirty="0" smtClean="0"/>
              <a:t>报告；</a:t>
            </a:r>
            <a:endParaRPr lang="en-US" altLang="zh-CN" sz="2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32599" y="3284984"/>
            <a:ext cx="6518131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QuantityConfig</a:t>
            </a:r>
            <a:r>
              <a:rPr lang="en-US" altLang="zh-CN" dirty="0"/>
              <a:t> ::= SEQUENCE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quantityConfigEUTRA</a:t>
            </a:r>
            <a:r>
              <a:rPr lang="en-US" altLang="zh-CN" dirty="0"/>
              <a:t> 	</a:t>
            </a:r>
            <a:r>
              <a:rPr lang="en-US" altLang="zh-CN" dirty="0" err="1" smtClean="0"/>
              <a:t>QuantityConfigEUTRA</a:t>
            </a:r>
            <a:r>
              <a:rPr lang="en-US" altLang="zh-CN" dirty="0" smtClean="0"/>
              <a:t>,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 smtClean="0"/>
              <a:t>quantityConfigUTRA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QuantityConfigUTRA</a:t>
            </a:r>
            <a:r>
              <a:rPr lang="en-US" altLang="zh-CN" dirty="0" smtClean="0"/>
              <a:t>,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quantityConfigGERAN</a:t>
            </a:r>
            <a:r>
              <a:rPr lang="en-US" altLang="zh-CN" dirty="0"/>
              <a:t> 	</a:t>
            </a:r>
            <a:r>
              <a:rPr lang="en-US" altLang="zh-CN" dirty="0" err="1" smtClean="0"/>
              <a:t>QuantityConfigGERAN</a:t>
            </a:r>
            <a:r>
              <a:rPr lang="en-US" altLang="zh-CN" dirty="0" smtClean="0"/>
              <a:t>,</a:t>
            </a:r>
            <a:endParaRPr lang="en-US" altLang="zh-CN" dirty="0"/>
          </a:p>
          <a:p>
            <a:r>
              <a:rPr lang="en-US" altLang="zh-CN" dirty="0"/>
              <a:t>	quantityConfigCDMA2000 	</a:t>
            </a:r>
            <a:r>
              <a:rPr lang="en-US" altLang="zh-CN" dirty="0" smtClean="0"/>
              <a:t>QuantityConfigCDMA2000,</a:t>
            </a:r>
            <a:endParaRPr lang="en-US" altLang="zh-CN" dirty="0"/>
          </a:p>
          <a:p>
            <a:r>
              <a:rPr lang="en-US" altLang="zh-CN" dirty="0"/>
              <a:t>	...,</a:t>
            </a:r>
          </a:p>
          <a:p>
            <a:r>
              <a:rPr lang="en-US" altLang="zh-CN" dirty="0"/>
              <a:t>	[[ quantityConfigNRList-r15 </a:t>
            </a:r>
            <a:r>
              <a:rPr lang="en-US" altLang="zh-CN" dirty="0" smtClean="0"/>
              <a:t>	QuantityConfigNRList-r15]]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36861" y="1412777"/>
            <a:ext cx="7835539" cy="136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测量间隔（</a:t>
            </a:r>
            <a:r>
              <a:rPr lang="en-US" altLang="zh-CN" dirty="0" smtClean="0"/>
              <a:t>Measurement gaps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测量间隔用于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接收机带宽不足以同时覆盖服务小区频点与待测小区所在频点时，以一定的间隙对待测小区进行测量；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异</a:t>
            </a:r>
            <a:r>
              <a:rPr lang="zh-CN" altLang="en-US" sz="2400" dirty="0" smtClean="0"/>
              <a:t>频点给予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能力的不同，有时需要测量间隔的辅助才能进行测量，同频测量由于待测中心频点即为服务小区中心频点而无需使用间隔；</a:t>
            </a:r>
            <a:endParaRPr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28" y="2825978"/>
            <a:ext cx="5185604" cy="39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6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14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Additional Procedure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DL/UL Information Transfer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7835539" cy="262455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DL information transfer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目的：在</a:t>
            </a:r>
            <a:r>
              <a:rPr lang="en-US" altLang="zh-CN" sz="2400" dirty="0" smtClean="0"/>
              <a:t>RRC_CONNECTED</a:t>
            </a:r>
            <a:r>
              <a:rPr lang="zh-CN" altLang="en-US" sz="2400" dirty="0" smtClean="0"/>
              <a:t>的状态下，从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传输</a:t>
            </a:r>
            <a:r>
              <a:rPr lang="en-US" altLang="zh-CN" sz="2400" dirty="0" smtClean="0"/>
              <a:t>NAS</a:t>
            </a:r>
            <a:r>
              <a:rPr lang="zh-CN" altLang="en-US" sz="2400" dirty="0" smtClean="0"/>
              <a:t>或非</a:t>
            </a:r>
            <a:r>
              <a:rPr lang="en-US" altLang="zh-CN" sz="2400" dirty="0" smtClean="0"/>
              <a:t>3GPP</a:t>
            </a:r>
            <a:r>
              <a:rPr lang="zh-CN" altLang="en-US" sz="2400" dirty="0" smtClean="0"/>
              <a:t>专有信息给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过程：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通过发送</a:t>
            </a:r>
            <a:r>
              <a:rPr lang="en-US" altLang="zh-CN" sz="2400" dirty="0" err="1" smtClean="0"/>
              <a:t>DLInformationTransfer</a:t>
            </a:r>
            <a:r>
              <a:rPr lang="zh-CN" altLang="en-US" sz="2400" dirty="0" smtClean="0"/>
              <a:t>消息发起该过程。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UL information transfer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sz="2400" dirty="0" smtClean="0"/>
              <a:t>目的：在</a:t>
            </a:r>
            <a:r>
              <a:rPr lang="en-US" altLang="zh-CN" sz="2400" dirty="0" smtClean="0"/>
              <a:t>RRC_CONNECTED</a:t>
            </a:r>
            <a:r>
              <a:rPr lang="zh-CN" altLang="en-US" sz="2400" dirty="0" smtClean="0"/>
              <a:t>的状态下，从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传输</a:t>
            </a:r>
            <a:r>
              <a:rPr lang="en-US" altLang="zh-CN" sz="2400" dirty="0"/>
              <a:t>NAS</a:t>
            </a:r>
            <a:r>
              <a:rPr lang="zh-CN" altLang="en-US" sz="2400" dirty="0"/>
              <a:t>或非</a:t>
            </a:r>
            <a:r>
              <a:rPr lang="en-US" altLang="zh-CN" sz="2400" dirty="0"/>
              <a:t>3GPP</a:t>
            </a:r>
            <a:r>
              <a:rPr lang="zh-CN" altLang="en-US" sz="2400" dirty="0"/>
              <a:t>专有信息</a:t>
            </a:r>
            <a:r>
              <a:rPr lang="zh-CN" altLang="en-US" sz="2400" dirty="0" smtClean="0"/>
              <a:t>给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过程：</a:t>
            </a:r>
            <a:endParaRPr lang="en-US" altLang="zh-CN" sz="2400" dirty="0" smtClean="0"/>
          </a:p>
          <a:p>
            <a:pPr lvl="2"/>
            <a:r>
              <a:rPr lang="en-US" altLang="zh-CN" dirty="0" smtClean="0"/>
              <a:t>UE</a:t>
            </a:r>
            <a:r>
              <a:rPr lang="zh-CN" altLang="en-US" dirty="0" smtClean="0"/>
              <a:t>通过发送</a:t>
            </a:r>
            <a:r>
              <a:rPr lang="en-US" altLang="zh-CN" dirty="0" err="1"/>
              <a:t>ULInformationTransfer</a:t>
            </a:r>
            <a:r>
              <a:rPr lang="en-US" altLang="zh-CN" dirty="0"/>
              <a:t> </a:t>
            </a:r>
            <a:r>
              <a:rPr lang="zh-CN" altLang="en-US" dirty="0" smtClean="0"/>
              <a:t>消息发起该过程；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CDMA2000</a:t>
            </a:r>
            <a:r>
              <a:rPr lang="zh-CN" altLang="en-US" dirty="0" smtClean="0"/>
              <a:t>信息发送后，</a:t>
            </a:r>
            <a:r>
              <a:rPr lang="en-US" altLang="zh-CN" dirty="0" smtClean="0"/>
              <a:t>UE</a:t>
            </a:r>
            <a:r>
              <a:rPr lang="zh-CN" altLang="en-US" dirty="0" smtClean="0"/>
              <a:t>应只有在建立了</a:t>
            </a:r>
            <a:r>
              <a:rPr lang="en-US" altLang="zh-CN" dirty="0" smtClean="0"/>
              <a:t>SRB2</a:t>
            </a:r>
            <a:r>
              <a:rPr lang="zh-CN" altLang="en-US" dirty="0"/>
              <a:t>下</a:t>
            </a:r>
            <a:r>
              <a:rPr lang="zh-CN" altLang="en-US" dirty="0" smtClean="0"/>
              <a:t>发起该过程；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17" y="4221088"/>
            <a:ext cx="5305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UE </a:t>
            </a:r>
            <a:r>
              <a:rPr lang="en-US" altLang="zh-CN" dirty="0" err="1" smtClean="0"/>
              <a:t>CapabilityTransfer</a:t>
            </a:r>
            <a:endParaRPr lang="zh-CN" altLang="en-US" dirty="0"/>
          </a:p>
        </p:txBody>
      </p:sp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336861" y="1412776"/>
            <a:ext cx="7835539" cy="262455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目的：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传输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的无线接入能力的信息（</a:t>
            </a:r>
            <a:r>
              <a:rPr lang="en-US" altLang="zh-CN" sz="2400" dirty="0" smtClean="0"/>
              <a:t>UE </a:t>
            </a:r>
            <a:r>
              <a:rPr lang="en-US" altLang="zh-CN" sz="2400" dirty="0" smtClean="0">
                <a:sym typeface="Wingdings" panose="05000000000000000000" pitchFamily="2" charset="2"/>
              </a:rPr>
              <a:t> E-UTRAN</a:t>
            </a:r>
            <a:r>
              <a:rPr lang="zh-CN" altLang="en-US" sz="2400" dirty="0" smtClean="0"/>
              <a:t>）。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过程：</a:t>
            </a:r>
            <a:endParaRPr lang="en-US" altLang="zh-CN" dirty="0"/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400" dirty="0" smtClean="0"/>
              <a:t>RRC_CONNECTED </a:t>
            </a:r>
            <a:r>
              <a:rPr lang="zh-CN" altLang="en-US" sz="2400" dirty="0" smtClean="0"/>
              <a:t>状态下，当</a:t>
            </a:r>
            <a:r>
              <a:rPr lang="en-US" altLang="zh-CN" sz="2400" dirty="0" smtClean="0"/>
              <a:t>E-UTRAN</a:t>
            </a:r>
            <a:r>
              <a:rPr lang="zh-CN" altLang="en-US" sz="2400" dirty="0" smtClean="0"/>
              <a:t>需要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无线接入能力的信息时，会向</a:t>
            </a:r>
            <a:r>
              <a:rPr lang="en-US" altLang="zh-CN" sz="2400" dirty="0" smtClean="0"/>
              <a:t>UE</a:t>
            </a:r>
            <a:r>
              <a:rPr lang="zh-CN" altLang="en-US" sz="2400" dirty="0" smtClean="0"/>
              <a:t>发起该过程；</a:t>
            </a:r>
            <a:endParaRPr lang="en-US" altLang="zh-CN" sz="2400" dirty="0" smtClean="0"/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UE</a:t>
            </a:r>
            <a:r>
              <a:rPr lang="zh-CN" altLang="en-US" dirty="0"/>
              <a:t>改变了其</a:t>
            </a:r>
            <a:r>
              <a:rPr lang="en-US" altLang="zh-CN" dirty="0"/>
              <a:t>E-UTRAN</a:t>
            </a:r>
            <a:r>
              <a:rPr lang="zh-CN" altLang="en-US" dirty="0"/>
              <a:t>无线接入能力，</a:t>
            </a:r>
            <a:r>
              <a:rPr lang="en-US" altLang="zh-CN" dirty="0"/>
              <a:t>UE</a:t>
            </a:r>
            <a:r>
              <a:rPr lang="zh-CN" altLang="en-US" dirty="0"/>
              <a:t>应</a:t>
            </a:r>
            <a:r>
              <a:rPr lang="zh-CN" altLang="en-US" dirty="0" smtClean="0"/>
              <a:t>请求</a:t>
            </a:r>
            <a:r>
              <a:rPr lang="zh-CN" altLang="en-US" dirty="0"/>
              <a:t>上</a:t>
            </a:r>
            <a:r>
              <a:rPr lang="zh-CN" altLang="en-US" dirty="0" smtClean="0"/>
              <a:t>层来发起必要</a:t>
            </a:r>
            <a:r>
              <a:rPr lang="zh-CN" altLang="en-US" dirty="0"/>
              <a:t>的</a:t>
            </a:r>
            <a:r>
              <a:rPr lang="en-US" altLang="zh-CN" dirty="0"/>
              <a:t>NAS</a:t>
            </a:r>
            <a:r>
              <a:rPr lang="zh-CN" altLang="en-US" dirty="0" smtClean="0"/>
              <a:t>过程，</a:t>
            </a:r>
            <a:r>
              <a:rPr lang="zh-CN" altLang="en-US" dirty="0"/>
              <a:t>该过程将导致使用新的</a:t>
            </a:r>
            <a:r>
              <a:rPr lang="en-US" altLang="zh-CN" dirty="0"/>
              <a:t>RRC</a:t>
            </a:r>
            <a:r>
              <a:rPr lang="zh-CN" altLang="en-US" dirty="0"/>
              <a:t>连接更新</a:t>
            </a:r>
            <a:r>
              <a:rPr lang="en-US" altLang="zh-CN" dirty="0"/>
              <a:t>UE</a:t>
            </a:r>
            <a:r>
              <a:rPr lang="zh-CN" altLang="en-US" dirty="0"/>
              <a:t>无线电接入</a:t>
            </a:r>
            <a:r>
              <a:rPr lang="zh-CN" altLang="en-US" dirty="0" smtClean="0"/>
              <a:t>能力；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67" y="4054982"/>
            <a:ext cx="52673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6" y="878374"/>
            <a:ext cx="6785578" cy="25819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03848" y="179348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UE Capability Enquiry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868144" y="2996953"/>
            <a:ext cx="612242" cy="9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80386" y="2873841"/>
            <a:ext cx="2124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请求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获取</a:t>
            </a:r>
            <a:r>
              <a:rPr lang="en-US" altLang="zh-CN" sz="1000" dirty="0">
                <a:solidFill>
                  <a:srgbClr val="FF0000"/>
                </a:solidFill>
                <a:latin typeface="+mn-ea"/>
              </a:rPr>
              <a:t>UE</a:t>
            </a:r>
            <a:r>
              <a:rPr lang="zh-CN" altLang="en-US" sz="1000" dirty="0">
                <a:solidFill>
                  <a:srgbClr val="FF0000"/>
                </a:solidFill>
                <a:latin typeface="+mn-ea"/>
              </a:rPr>
              <a:t>的对应无线接入能力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648358"/>
            <a:ext cx="7950620" cy="2833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8" y="4184525"/>
            <a:ext cx="7911260" cy="55103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860586" y="2924944"/>
            <a:ext cx="1863542" cy="162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肘形连接符 16"/>
          <p:cNvCxnSpPr>
            <a:stCxn id="16" idx="1"/>
          </p:cNvCxnSpPr>
          <p:nvPr/>
        </p:nvCxnSpPr>
        <p:spPr>
          <a:xfrm rot="10800000" flipV="1">
            <a:off x="2780468" y="3006112"/>
            <a:ext cx="1080119" cy="514821"/>
          </a:xfrm>
          <a:prstGeom prst="bentConnector3">
            <a:avLst>
              <a:gd name="adj1" fmla="val 101100"/>
            </a:avLst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endCxn id="19" idx="0"/>
          </p:cNvCxnSpPr>
          <p:nvPr/>
        </p:nvCxnSpPr>
        <p:spPr>
          <a:xfrm rot="10800000" flipV="1">
            <a:off x="1214785" y="3520935"/>
            <a:ext cx="1565682" cy="192202"/>
          </a:xfrm>
          <a:prstGeom prst="bentConnector2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05842" y="3713137"/>
            <a:ext cx="1817886" cy="177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452320" y="3713137"/>
            <a:ext cx="755668" cy="177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肘形连接符 27"/>
          <p:cNvCxnSpPr>
            <a:stCxn id="27" idx="2"/>
          </p:cNvCxnSpPr>
          <p:nvPr/>
        </p:nvCxnSpPr>
        <p:spPr>
          <a:xfrm rot="5400000">
            <a:off x="4197001" y="363370"/>
            <a:ext cx="106321" cy="7159986"/>
          </a:xfrm>
          <a:prstGeom prst="bentConnector2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35" idx="0"/>
          </p:cNvCxnSpPr>
          <p:nvPr/>
        </p:nvCxnSpPr>
        <p:spPr>
          <a:xfrm rot="5400000">
            <a:off x="582869" y="4083824"/>
            <a:ext cx="187999" cy="13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96728" y="4184524"/>
            <a:ext cx="746880" cy="170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3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979896"/>
            <a:ext cx="8588244" cy="12673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2" y="736680"/>
            <a:ext cx="5951157" cy="5510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22" y="1266919"/>
            <a:ext cx="7100455" cy="2393058"/>
          </a:xfrm>
          <a:prstGeom prst="rect">
            <a:avLst/>
          </a:prstGeom>
        </p:spPr>
      </p:pic>
      <p:sp>
        <p:nvSpPr>
          <p:cNvPr id="3" name="AutoShape 4" descr="https://telecompedia.net/wp-content/uploads/2018/01/SIB2-layer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03848" y="17934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UE Capability Information</a:t>
            </a:r>
          </a:p>
        </p:txBody>
      </p:sp>
      <p:cxnSp>
        <p:nvCxnSpPr>
          <p:cNvPr id="10" name="直接箭头连接符 9"/>
          <p:cNvCxnSpPr>
            <a:endCxn id="11" idx="1"/>
          </p:cNvCxnSpPr>
          <p:nvPr/>
        </p:nvCxnSpPr>
        <p:spPr>
          <a:xfrm>
            <a:off x="5066270" y="4942704"/>
            <a:ext cx="1188558" cy="16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254828" y="4759024"/>
            <a:ext cx="2124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对应的无线接入能力的详细信息</a:t>
            </a:r>
            <a:r>
              <a:rPr lang="en-US" altLang="zh-CN" sz="10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zh-CN" sz="1000" dirty="0" smtClean="0">
                <a:solidFill>
                  <a:srgbClr val="FF0000"/>
                </a:solidFill>
                <a:latin typeface="+mn-ea"/>
              </a:rPr>
            </a:br>
            <a:r>
              <a:rPr lang="zh-CN" altLang="en-US" sz="1000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en-US" altLang="zh-CN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 smtClean="0">
                <a:solidFill>
                  <a:srgbClr val="FF0000"/>
                </a:solidFill>
              </a:rPr>
              <a:t>UE-EUTRA-Capability</a:t>
            </a:r>
            <a:r>
              <a:rPr lang="zh-CN" altLang="en-US" sz="1000" dirty="0" smtClean="0">
                <a:solidFill>
                  <a:srgbClr val="FF0000"/>
                </a:solidFill>
              </a:rPr>
              <a:t>等</a:t>
            </a:r>
            <a:endParaRPr lang="zh-CN" altLang="en-US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28762" y="1429090"/>
            <a:ext cx="2751550" cy="199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肘形连接符 16"/>
          <p:cNvCxnSpPr>
            <a:stCxn id="16" idx="2"/>
          </p:cNvCxnSpPr>
          <p:nvPr/>
        </p:nvCxnSpPr>
        <p:spPr>
          <a:xfrm rot="5400000">
            <a:off x="3379404" y="13084"/>
            <a:ext cx="1009418" cy="4240849"/>
          </a:xfrm>
          <a:prstGeom prst="bentConnector2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endCxn id="19" idx="0"/>
          </p:cNvCxnSpPr>
          <p:nvPr/>
        </p:nvCxnSpPr>
        <p:spPr>
          <a:xfrm rot="5400000">
            <a:off x="1582926" y="2762234"/>
            <a:ext cx="304780" cy="56744"/>
          </a:xfrm>
          <a:prstGeom prst="bentConnector3">
            <a:avLst>
              <a:gd name="adj1" fmla="val -1355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54056" y="2942996"/>
            <a:ext cx="2705776" cy="177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23928" y="3120062"/>
            <a:ext cx="2717733" cy="16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肘形连接符 27"/>
          <p:cNvCxnSpPr>
            <a:stCxn id="27" idx="2"/>
          </p:cNvCxnSpPr>
          <p:nvPr/>
        </p:nvCxnSpPr>
        <p:spPr>
          <a:xfrm rot="5400000">
            <a:off x="3375233" y="1893791"/>
            <a:ext cx="512043" cy="3303083"/>
          </a:xfrm>
          <a:prstGeom prst="bentConnector2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35" idx="0"/>
          </p:cNvCxnSpPr>
          <p:nvPr/>
        </p:nvCxnSpPr>
        <p:spPr>
          <a:xfrm rot="10800000" flipV="1">
            <a:off x="1689923" y="3801355"/>
            <a:ext cx="289791" cy="21814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20012" y="4019495"/>
            <a:ext cx="2739819" cy="170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5" y="5430461"/>
            <a:ext cx="7911260" cy="551033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851920" y="4705393"/>
            <a:ext cx="982939" cy="163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肘形连接符 48"/>
          <p:cNvCxnSpPr>
            <a:stCxn id="48" idx="1"/>
          </p:cNvCxnSpPr>
          <p:nvPr/>
        </p:nvCxnSpPr>
        <p:spPr>
          <a:xfrm rot="10800000" flipV="1">
            <a:off x="2267744" y="4787276"/>
            <a:ext cx="1584177" cy="52798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endCxn id="57" idx="0"/>
          </p:cNvCxnSpPr>
          <p:nvPr/>
        </p:nvCxnSpPr>
        <p:spPr>
          <a:xfrm rot="10800000" flipV="1">
            <a:off x="709241" y="5315260"/>
            <a:ext cx="1558502" cy="110552"/>
          </a:xfrm>
          <a:prstGeom prst="bentConnector2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02865" y="5425812"/>
            <a:ext cx="812751" cy="235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6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844824"/>
            <a:ext cx="864096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3GPP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资料：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http://www.3gpp.org/specifications/specification-numbering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3GPP TS 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26.331</a:t>
            </a:r>
            <a:endParaRPr lang="en-US" altLang="zh-CN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Qualcomm</a:t>
            </a:r>
            <a:r>
              <a:rPr lang="zh-CN" alt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资料</a:t>
            </a:r>
            <a:r>
              <a:rPr lang="zh-CN" alt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80-VR075-1 A (LTE RRC Overview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书籍资料：</a:t>
            </a:r>
            <a:endParaRPr lang="en-US" altLang="zh-CN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深入理解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LTE-A》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4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844824"/>
            <a:ext cx="864096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其他网页资料：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://telecompedia.net/technology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126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212976"/>
            <a:ext cx="8229600" cy="125272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Thanks&amp;&amp;Questions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" y="116632"/>
            <a:ext cx="6205117" cy="5499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5688450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PDCP</a:t>
            </a:r>
            <a:r>
              <a:rPr lang="en-US" altLang="zh-CN" dirty="0"/>
              <a:t>	Packet Data Convergence Protocol 	</a:t>
            </a:r>
          </a:p>
          <a:p>
            <a:r>
              <a:rPr lang="en-US" altLang="zh-CN" dirty="0" smtClean="0"/>
              <a:t>RLC</a:t>
            </a:r>
            <a:r>
              <a:rPr lang="en-US" altLang="zh-CN" dirty="0"/>
              <a:t>	Radio Link Control </a:t>
            </a:r>
            <a:endParaRPr lang="en-US" altLang="zh-CN" dirty="0" smtClean="0"/>
          </a:p>
          <a:p>
            <a:r>
              <a:rPr lang="en-US" altLang="zh-CN" dirty="0" smtClean="0"/>
              <a:t>MAC	Medium </a:t>
            </a:r>
            <a:r>
              <a:rPr lang="en-US" altLang="zh-CN" dirty="0"/>
              <a:t>Access Control	</a:t>
            </a:r>
          </a:p>
          <a:p>
            <a:r>
              <a:rPr lang="en-US" altLang="zh-CN" dirty="0" smtClean="0"/>
              <a:t>PHY	</a:t>
            </a:r>
            <a:r>
              <a:rPr lang="en-US" altLang="zh-CN" dirty="0"/>
              <a:t>Physical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4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" y="1497525"/>
            <a:ext cx="9144649" cy="4700896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RRC</a:t>
            </a:r>
            <a:r>
              <a:rPr lang="zh-CN" altLang="en-US" dirty="0" smtClean="0"/>
              <a:t>状态简介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9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13897</TotalTime>
  <Words>2533</Words>
  <Application>Microsoft Office PowerPoint</Application>
  <PresentationFormat>全屏显示(4:3)</PresentationFormat>
  <Paragraphs>292</Paragraphs>
  <Slides>77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6" baseType="lpstr">
      <vt:lpstr>华文楷体</vt:lpstr>
      <vt:lpstr>华文新魏</vt:lpstr>
      <vt:lpstr>宋体</vt:lpstr>
      <vt:lpstr>Calibri</vt:lpstr>
      <vt:lpstr>Candara</vt:lpstr>
      <vt:lpstr>Symbol</vt:lpstr>
      <vt:lpstr>Times New Roman</vt:lpstr>
      <vt:lpstr>Wingdings</vt:lpstr>
      <vt:lpstr>波形</vt:lpstr>
      <vt:lpstr>LTE-RRC概述</vt:lpstr>
      <vt:lpstr>Contents</vt:lpstr>
      <vt:lpstr>基本概念</vt:lpstr>
      <vt:lpstr>LTE-RRC基本概念</vt:lpstr>
      <vt:lpstr>PowerPoint 演示文稿</vt:lpstr>
      <vt:lpstr>PowerPoint 演示文稿</vt:lpstr>
      <vt:lpstr>PowerPoint 演示文稿</vt:lpstr>
      <vt:lpstr>PowerPoint 演示文稿</vt:lpstr>
      <vt:lpstr>RRC状态简介</vt:lpstr>
      <vt:lpstr>RRC状态切换</vt:lpstr>
      <vt:lpstr>SRB(signaling Radio Bearers)</vt:lpstr>
      <vt:lpstr>PowerPoint 演示文稿</vt:lpstr>
      <vt:lpstr>SI(System Information)</vt:lpstr>
      <vt:lpstr>SI(SystemInformation)</vt:lpstr>
      <vt:lpstr>SI的获取过程</vt:lpstr>
      <vt:lpstr>MIB(MasterInformationBlock)</vt:lpstr>
      <vt:lpstr>PowerPoint 演示文稿</vt:lpstr>
      <vt:lpstr>PowerPoint 演示文稿</vt:lpstr>
      <vt:lpstr>PowerPoint 演示文稿</vt:lpstr>
      <vt:lpstr>SIB1(SystemInformationBlockType1)</vt:lpstr>
      <vt:lpstr>PowerPoint 演示文稿</vt:lpstr>
      <vt:lpstr>PowerPoint 演示文稿</vt:lpstr>
      <vt:lpstr>PowerPoint 演示文稿</vt:lpstr>
      <vt:lpstr>SIB2(SystemInformationBlockType2)</vt:lpstr>
      <vt:lpstr>PowerPoint 演示文稿</vt:lpstr>
      <vt:lpstr>PowerPoint 演示文稿</vt:lpstr>
      <vt:lpstr>PowerPoint 演示文稿</vt:lpstr>
      <vt:lpstr>SIB3(SystemInformationBlockType3)</vt:lpstr>
      <vt:lpstr>PowerPoint 演示文稿</vt:lpstr>
      <vt:lpstr>PowerPoint 演示文稿</vt:lpstr>
      <vt:lpstr>SIB4(SystemInformationBlockType4)</vt:lpstr>
      <vt:lpstr>PowerPoint 演示文稿</vt:lpstr>
      <vt:lpstr>SIB5(SystemInformationBlockType5)</vt:lpstr>
      <vt:lpstr>PowerPoint 演示文稿</vt:lpstr>
      <vt:lpstr>PowerPoint 演示文稿</vt:lpstr>
      <vt:lpstr>SIB6(SystemInformationBlockType6)</vt:lpstr>
      <vt:lpstr>PowerPoint 演示文稿</vt:lpstr>
      <vt:lpstr>SIB7(SystemInformationBlockType7)</vt:lpstr>
      <vt:lpstr>PowerPoint 演示文稿</vt:lpstr>
      <vt:lpstr>Connection Control</vt:lpstr>
      <vt:lpstr>Paging</vt:lpstr>
      <vt:lpstr>PowerPoint 演示文稿</vt:lpstr>
      <vt:lpstr>PowerPoint 演示文稿</vt:lpstr>
      <vt:lpstr>RRC connection establishment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Initial Security Activation</vt:lpstr>
      <vt:lpstr>PowerPoint 演示文稿</vt:lpstr>
      <vt:lpstr>PowerPoint 演示文稿</vt:lpstr>
      <vt:lpstr>RRC Connection Reconfiguration</vt:lpstr>
      <vt:lpstr>RRC Connection Re-establishment</vt:lpstr>
      <vt:lpstr>RRC Connection Release (By E-UTRAN)</vt:lpstr>
      <vt:lpstr>RRC Connection Release (By UE)</vt:lpstr>
      <vt:lpstr>Inter-RAT Mobility</vt:lpstr>
      <vt:lpstr>Handover to E-UTRA</vt:lpstr>
      <vt:lpstr>Mobility from E-UTRA</vt:lpstr>
      <vt:lpstr>PowerPoint 演示文稿</vt:lpstr>
      <vt:lpstr>Measurements</vt:lpstr>
      <vt:lpstr>Measurements</vt:lpstr>
      <vt:lpstr>测量配置相关参数</vt:lpstr>
      <vt:lpstr>PowerPoint 演示文稿</vt:lpstr>
      <vt:lpstr>PowerPoint 演示文稿</vt:lpstr>
      <vt:lpstr>PowerPoint 演示文稿</vt:lpstr>
      <vt:lpstr>PowerPoint 演示文稿</vt:lpstr>
      <vt:lpstr>Additional Procedure</vt:lpstr>
      <vt:lpstr>DL/UL Information Transfer</vt:lpstr>
      <vt:lpstr>UE CapabilityTransfer</vt:lpstr>
      <vt:lpstr>PowerPoint 演示文稿</vt:lpstr>
      <vt:lpstr>PowerPoint 演示文稿</vt:lpstr>
      <vt:lpstr>Reference</vt:lpstr>
      <vt:lpstr>Reference</vt:lpstr>
      <vt:lpstr>Thanks&amp;&amp;Questions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Skysoft WIKI系统使用指南</dc:title>
  <dc:creator>skysoft</dc:creator>
  <cp:lastModifiedBy>Skysoft</cp:lastModifiedBy>
  <cp:revision>864</cp:revision>
  <dcterms:created xsi:type="dcterms:W3CDTF">2016-05-06T06:39:37Z</dcterms:created>
  <dcterms:modified xsi:type="dcterms:W3CDTF">2020-11-26T06:43:34Z</dcterms:modified>
</cp:coreProperties>
</file>